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1" r:id="rId1"/>
  </p:sldMasterIdLst>
  <p:notesMasterIdLst>
    <p:notesMasterId r:id="rId69"/>
  </p:notesMasterIdLst>
  <p:handoutMasterIdLst>
    <p:handoutMasterId r:id="rId70"/>
  </p:handoutMasterIdLst>
  <p:sldIdLst>
    <p:sldId id="256" r:id="rId2"/>
    <p:sldId id="400" r:id="rId3"/>
    <p:sldId id="258" r:id="rId4"/>
    <p:sldId id="257" r:id="rId5"/>
    <p:sldId id="415" r:id="rId6"/>
    <p:sldId id="412" r:id="rId7"/>
    <p:sldId id="410" r:id="rId8"/>
    <p:sldId id="270" r:id="rId9"/>
    <p:sldId id="403" r:id="rId10"/>
    <p:sldId id="404" r:id="rId11"/>
    <p:sldId id="271" r:id="rId12"/>
    <p:sldId id="406" r:id="rId13"/>
    <p:sldId id="407" r:id="rId14"/>
    <p:sldId id="402" r:id="rId15"/>
    <p:sldId id="408" r:id="rId16"/>
    <p:sldId id="409" r:id="rId17"/>
    <p:sldId id="416" r:id="rId18"/>
    <p:sldId id="417" r:id="rId19"/>
    <p:sldId id="418" r:id="rId20"/>
    <p:sldId id="419" r:id="rId21"/>
    <p:sldId id="420" r:id="rId22"/>
    <p:sldId id="422" r:id="rId23"/>
    <p:sldId id="426" r:id="rId24"/>
    <p:sldId id="427" r:id="rId25"/>
    <p:sldId id="428" r:id="rId26"/>
    <p:sldId id="429" r:id="rId27"/>
    <p:sldId id="424" r:id="rId28"/>
    <p:sldId id="425" r:id="rId29"/>
    <p:sldId id="431" r:id="rId30"/>
    <p:sldId id="438" r:id="rId31"/>
    <p:sldId id="433" r:id="rId32"/>
    <p:sldId id="459" r:id="rId33"/>
    <p:sldId id="434" r:id="rId34"/>
    <p:sldId id="435" r:id="rId35"/>
    <p:sldId id="436" r:id="rId36"/>
    <p:sldId id="437" r:id="rId37"/>
    <p:sldId id="432" r:id="rId38"/>
    <p:sldId id="439" r:id="rId39"/>
    <p:sldId id="440" r:id="rId40"/>
    <p:sldId id="442" r:id="rId41"/>
    <p:sldId id="441" r:id="rId42"/>
    <p:sldId id="443" r:id="rId43"/>
    <p:sldId id="444" r:id="rId44"/>
    <p:sldId id="445" r:id="rId45"/>
    <p:sldId id="446" r:id="rId46"/>
    <p:sldId id="447" r:id="rId47"/>
    <p:sldId id="448" r:id="rId48"/>
    <p:sldId id="449" r:id="rId49"/>
    <p:sldId id="450" r:id="rId50"/>
    <p:sldId id="451" r:id="rId51"/>
    <p:sldId id="453" r:id="rId52"/>
    <p:sldId id="452" r:id="rId53"/>
    <p:sldId id="454" r:id="rId54"/>
    <p:sldId id="455" r:id="rId55"/>
    <p:sldId id="456" r:id="rId56"/>
    <p:sldId id="457" r:id="rId57"/>
    <p:sldId id="458" r:id="rId58"/>
    <p:sldId id="460" r:id="rId59"/>
    <p:sldId id="461" r:id="rId60"/>
    <p:sldId id="462" r:id="rId61"/>
    <p:sldId id="464" r:id="rId62"/>
    <p:sldId id="463" r:id="rId63"/>
    <p:sldId id="465" r:id="rId64"/>
    <p:sldId id="466" r:id="rId65"/>
    <p:sldId id="467" r:id="rId66"/>
    <p:sldId id="468" r:id="rId67"/>
    <p:sldId id="388" r:id="rId68"/>
  </p:sldIdLst>
  <p:sldSz cx="12192000" cy="6858000"/>
  <p:notesSz cx="6858000" cy="9239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ll Smith" initials="BS" lastIdx="2" clrIdx="0">
    <p:extLst>
      <p:ext uri="{19B8F6BF-5375-455C-9EA6-DF929625EA0E}">
        <p15:presenceInfo xmlns:p15="http://schemas.microsoft.com/office/powerpoint/2012/main" userId="e74e6c9fca6250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 varScale="1">
        <p:scale>
          <a:sx n="84" d="100"/>
          <a:sy n="84" d="100"/>
        </p:scale>
        <p:origin x="45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F365A3-593A-4778-B1F7-49E9A78949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2D5590-B883-4FE2-A97D-D431A640C2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3C6ED-C564-4733-BBE2-52AA24C02BE8}" type="datetimeFigureOut">
              <a:rPr lang="en-US" smtClean="0"/>
              <a:t>6/5/2021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D76204-656B-4E58-A93E-4E4490A3A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6264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3331F4-786E-4478-A135-FBFF977AD5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776264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ED097-0179-46CA-B63B-A2CEDE1A5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5553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33:31.93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0,'1427'0,"-1410"0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6:02.95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0,'2681'0,"-1638"0,-986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2:56:10.592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0,'4'1,"1"-1,0 1,-1 0,1 1,-1-1,0 1,1 0,-1 0,0 0,0 1,7 5,3 3,21 22,1 3,-16-18,-1 1,-1 2,21 30,-36-47,-1 1,0 0,0 0,0 0,-1 0,1 0,-1 0,-1 0,1 7,0 7,-3 23,0-9,1-3,-1-17,2 1,0-1,0 0,1 0,4 17,-5-28,1 0,0 0,1 0,-1 1,0-1,0-1,1 1,-1 0,1 0,0 0,-1-1,1 1,0-1,0 0,0 1,0-1,0 0,1 0,1 1,6 1,1 1,20 2,-12-2,12 1,0-1,1-2,44-1,-66-1,3 0,0 2,0 0,0 0,18 7,-13-4,21 3,34 2,89-1,179-9,-325 1,28 5,11 1,317-4,-205-5,111 2,-256-1,1-1,42-10,20-3,-73 14,-1-2,-1 1,20-8,-19 6,0 1,0-1,20-1,137 3,-86 3,320-1,-385 1,33 6,5 0,-38-6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11:11.8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0,'10'1,"-1"0,1 1,0 0,14 4,18 5,169 5,-141-13,-43-1,0 2,35 10,-37-8,0-1,49 4,-54-9,-3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11:14.88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0,'29'2,"0"1,1 1,27 8,-27-5,1-1,49 2,44-9,58 2,-173-1,1 1,-1 1,0 0,0 0,-1 1,1 0,0 0,-1 1,0 0,0 0,13 10,0 2,2-2,0 0,0-2,1 0,1-2,-1 0,2-2,-1-1,1 0,0-2,45 2,206-8,-160 0,-50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13:03.2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0,'21'11,"0"0,0-2,1 0,0-1,0-2,1 0,26 3,7-1,69 0,58-9,-92-1,351 1,-419 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0:18.9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0,'3'0,"-1"1,1-1,0 1,-1 0,1-1,-1 1,3 2,13 3,19 0,0-3,1 0,58-5,-26 1,14-1,110 4,-124 7,-45-4,36 1,414-5,-229-3,-68 3,194-2,-224-9,66 0,295 10,-477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0:22.65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83,'91'1,"99"-3,-94-7,19 0,114 8,-134 1,-77-1,0 0,26-7,16-1,-27 5,43-12,-46 9,1 1,39-2,230 5,-191 4,1709 0,-1796-1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0:25.6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1,'1129'0,"-1104"0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0:29.04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0,'863'0,"-855"0,0 1,0-1,0 1,0 1,9 2,6 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0:31.5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13,'209'1,"229"-3,-345-5,-58 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16.866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258 207,'4'-3,"-1"0,1 0,0 0,0 1,0 0,0-1,0 1,1 1,-1-1,1 1,6-2,6 0,33 0,8-2,790-133,-656 114,-179 22,37-1,55 3,-41 1,-24 1,0 2,0 1,-1 3,61 18,-83-19,0 0,0 1,19 11,-20-9,-9-7,0-1,0 1,0-1,0 0,1-1,-1 0,0 0,1-1,10 0,-2 1,297-1,-231-1,-61 2,38 6,-36-4,24 2,-36-5,7 1,0-1,1 0,-1-2,0 0,32-8,-30 4,0 2,0 0,1 1,20-1,85 5,-50 0,304-1,-370 1,-1 0,1 1,0 0,-1 0,1 1,-1 1,11 4,-9-3,-1-1,1 0,0-1,22 4,-18-5,0-1,0 1,24 5,-34-5,1 0,-1 0,0 0,-1 0,1 1,0 0,-1 0,1 0,-1 1,0-1,4 6,2 4,0 0,14 27,2 3,-14-25,53 71,-24-31,9 9,-46-61,0 1,-1-1,0 1,0 0,0 0,-1 0,0 0,0 0,-1 0,1 11,1 1,0-5,-1 0,-1-1,-1 1,0 0,-2 18,2-29,-1-1,0 1,0-1,1 0,-1 1,-1-1,1 0,0 1,-1-1,1 0,-1 0,1 0,-1 0,0-1,0 1,0 0,0-1,0 1,0-1,-1 0,1 1,0-1,-1 0,1-1,-1 1,-3 1,-6 0,-1 0,0-1,1-1,-16 0,19 0,-49 1,-72 13,54-5,-304 50,332-51,0-1,-88-1,93-5,-669 2,409-4,-388 1,663 2,0 0,-41 10,39-5,-58 3,-158-11,-46 2,185 5,-121 3,206-9,0-2,0-1,0 0,-28-9,14 5,27 6,0-1,0 0,0 0,-17-8,23 9,1 0,0-1,-1 0,1 1,0-1,0 0,0 0,0 0,0 0,0-1,1 1,-1 0,1-1,-1 1,1-1,0 1,0-1,0 0,1 0,-2-4,0-22,0 0,2 0,4-36,-3 58,1 1,0-1,0 1,0 0,1-1,0 1,0 0,0 0,8-9,12-23,-1-15,-15 32,2 1,0 1,1-1,1 2,16-21,6-1,60-55,-55 58,-23 20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1:54.93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1,'21'0,"0"2,-1 0,1 2,22 6,78 31,-68-22,-13-4,0-2,1-2,72 10,41-18,-37-3,-48 9,0 0,241-7,-160-3,-7 2,167-3,10-18,-49 2,-157 8,26-1,368 11,-478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1:57.42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0,'1367'0,"-1341"0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2:00.0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0,'484'0,"-465"0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2:01.76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1,'960'0,"-933"1,1 2,53 12,-47-8,38 4,39-7,-83-4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2:06.03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37,'46'0,"61"7,464 47,-524-50,-1 1,0 2,0 3,0 1,44 19,-75-24,25 15,-31-15,1-1,0 0,1-1,-1 0,14 4,17-1,1-2,46 1,88-8,-58 0,601 2,-705-1,0-1,0 0,0-1,0 0,21-9,23-6,77-5,-3 0,535-117,-607 129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2:10.7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1,'22'1,"0"1,-1 1,37 11,-32-7,53 6,17-9,22 1,300 7,-314-12,112-10,-61 2,-97 6,-13 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2:12.03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21,'118'1,"133"-2,-143-9,20 0,-101 10,-4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2:14.36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86,'541'0,"-500"-2,-1-2,42-10,-1 1,169-28,-174 31,-66 9,0 1,0 0,0 1,0 0,15 4,-12-1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21.7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1 143,'104'1,"124"-3,14-33,-213 30,118-26,-76 14,-1 4,108-8,232 21,-165 3,108-12,62-4,-384 15,1 2,-1 1,1 1,34 13,26 5,-44-15,54 4,-69-11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23.99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12,'1291'0,"-1279"0,0-1,-1 0,17-4,-11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27.12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0,'2'0,"0"1,0-1,0 1,0-1,0 1,0-1,0 1,0 0,0 0,0 0,0 0,2 2,22 20,0-1,-19-17,1-2,-1 1,1-1,0-1,0 1,0-1,0 0,17 0,4-1,36-3,-10 0,728 2,-755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29.24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1,'1291'0,"-1274"0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31.15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55,'20'0,"28"0,40 0,35 0,18 0,12-7,1-2,-19 0,-12 2,-17-2,-22 2,-27 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32.99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0,'946'0,"-941"1,1 0,-1-1,1 2,-1-1,1 1,-1 0,0 0,0 0,0 1,0 0,7 4,-3-1,-1-1,1 0,10 3,48 10,-35-11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37.01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65,'2689'0,"-2667"-2,-1 0,1-2,-1 0,37-13,-28 8,34-6,0 8,0 3,77 5,-44 1,78-2,-157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39.15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23,'20'0,"38"0,47 0,33-4,6-1,0 1,-15 0,-25 1,-28 2,-22 0,-11 1,-6 0,-2 0,-7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43.43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85,'11'-4,"23"-8,27-1,17-3,-2 2,-7 3,-11 4,-13 3,-10 1,-11 3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45.44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1,'6'0,"0"1,0-1,0 2,-1-1,1 0,0 1,8 4,37 21,-33-16,52 27,39 24,-101-57,1 0,-1-1,1 0,0-1,1 0,-1 0,0-1,1 0,0 0,-1-1,1-1,16 0,7 1,34 5,7 1,42-4,-87-3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3:23:47.87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1,'1129'0,"-1111"0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1:57:45.30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21,'67'1,"76"-3,-126 0,22-5,-23 3,27-2,78 5,-82 2,-22-1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1:59:07.78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1 184,'481'0,"-469"0,-1-1,0 0,0 0,0-1,0 0,0-1,0-1,0 1,-1-2,14-7,2-3,0 2,1 0,0 2,38-11,-18 10,89-11,-79 15,-18 3,48-2,3 9,77-3,-152-1,22-6,-23 5,1 0,13 0,253 1,-145 3,188-1,-311 1,1 1,-1 0,0 1,0 0,16 6,-14-4,-1 0,0-2,30 4,-3-5,-15-1,-1 0,32 7,-24-3,0-2,0-1,48-3,-23 0,-37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33.84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0,'14'1,"-1"1,0 0,0 1,-1 0,1 1,0 1,15 7,-15-6,0 0,0-1,1-1,-1 0,1-1,18 2,-3-5,0 2,0 2,0 0,53 16,-68-15,1-1,0-1,-1-1,24 2,61-4,-47-1,144 0,-187 2,-1 0,1 0,-1 1,1 0,14 6,-13-4,1-1,-1 0,18 3,73-5,-78-1,-8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1:59:10.77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0 102,'277'-12,"-207"8,64-7,120-3,1004 15,-773-1,-471-1,0 0,0-2,0 0,23-7,14-4,-18 10,-1 0,65 3,-4 0,-19-8,-49 4,34 0,120 5,-80 0,-78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1:59:31.98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1,'1077'0,"-1056"0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0:46.5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1,'611'0,"-590"0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2:44.87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0,'460'0,"-442"1,0 1,0 1,0 1,18 5,6 2,-18-6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3:40.83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1,'847'0,"-829"0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3:46.17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42,'8'-1,"1"0,-1 0,0-1,1-1,10-3,12-4,-2 4,1 1,48-2,63 8,-53 0,221-1,-296 1,-1 1,1 0,-1 0,0 1,0 1,0 0,11 6,-6-4,0 1,25 4,17 0,0-2,96 1,-133-10,0 0,42 7,-9 0,0-2,104-4,-80-2,13 1,-70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3:53.45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1,'561'0,"-526"1,40 8,12 0,-64-8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4:25.43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1,'8'0,"0"1,0 1,15 3,8 2,-13-3,-1 0,26 10,-27-8,-1-1,1-1,24 5,27-1,-23-2,49 0,509-6,-584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4:30.30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0,'498'0,"-478"0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04:34.09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0,'806'0,"-787"0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36.55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16,'774'0,"-746"-1,32-6,-31 3,29 0,391 5,-431-1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0:11.970"/>
    </inkml:context>
    <inkml:brush xml:id="br0">
      <inkml:brushProperty name="width" value="0.3" units="cm"/>
      <inkml:brushProperty name="height" value="0.6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1 22,'286'0,"-269"0,-1 2,25 5,-22-3,25 2,216-4,-135-4,926 2,-973-3,77-14,-81 7,105-1,255 13,-415-2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1:31.709"/>
    </inkml:context>
    <inkml:brush xml:id="br0">
      <inkml:brushProperty name="width" value="0.3" units="cm"/>
      <inkml:brushProperty name="height" value="0.6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44,'1186'0,"-259"0,-894 2,42 6,-40-3,37 1,655-7,-713 0,1 0,-1-1,0 0,0-2,0 1,18-9,-7 5,-1 1,38-4,-18 3,4 2,0 2,74 3,-38 2,135-2,-210 1,1 0,-1 0,1 1,-1 1,0-1,1 2,-1-1,13 8,14 5,-22-11,-1-1,1-1,0 0,28 2,58-5,-58-1,7 1,-8-1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1:56.6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63,'2783'0,"-2661"-11,-74 5,90-12,-52 6,153-4,434 19,-381-4,-266 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2:12.67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0 126,'35'0,"-17"1,0 0,-1-2,1 0,0-1,30-8,-42 8,15-4,-1-1,1-1,-1-1,32-20,-39 20,0 1,26-12,-31 17,0 0,0 1,0-1,1 2,-1-1,15 1,170 4,-167-3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2:15.2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1,'18'1,"-1"2,1 0,0 0,-1 2,0 0,22 10,24 7,-29-14,0-1,1-2,0-1,0-2,45-3,167 0,-229 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3:00.95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21,'88'1,"97"-2,-96-9,36 0,735 9,-385 3,-457-2,-1 0,1 2,0 0,31 9,-25-3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3:40.5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0,'7'0,"9"0,12 0,5 0,0 0,-2 0,-3 0,-2 0,0 0,0 0,-1 0,-2 0,-1 0,0 0,-2 0,3 0,2 0,-4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5:17.78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22,'112'-9,"-17"0,413 5,-286 6,306-2,-508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22:15:23.38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0,'3'0,"5"0,8 0,4 0,3 0,0 0,1 0,-5 3,-2 5,0 1,4-1,1-2,1 1,0 0,-1-2,0-1,-5-2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40.73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0,'582'6,"593"4,-1108-10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44.11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1,'910'0,"-897"0,8-1,29 5,-44-3,-1 0,1 0,-1 0,1 1,-1 0,1 0,-1 1,0-1,0 1,5 4,2 3,-7-6,0 1,0-1,1 0,-1-1,1 1,0-1,-1 0,2-1,-1 1,12 2,-1-3,-1-1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46.4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34,'262'-16,"-212"8,-29 4,33-1,381 4,-206 2,235-1,-438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2T00:25:57.30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18,'410'0,"-392"-1,31-6,-29 4,22-2,391 4,-225 2,-131-1,-49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05089-0B5E-4FC6-9A31-B22930C8D3C0}" type="datetimeFigureOut">
              <a:rPr lang="en-US" smtClean="0"/>
              <a:t>6/5/2021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7225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45612"/>
            <a:ext cx="5486400" cy="363932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6264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76264"/>
            <a:ext cx="2971800" cy="4629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D0816-8924-4596-AED0-158E552FA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1677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B636D-ADBE-4132-BE87-EC567EF31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38FEC1-6C18-40B1-B98D-A5C9F91BE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E9B28-09B7-4081-B941-A32E75DD2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05DEE-1DE9-4343-A23C-5EDFD8CE6CDE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5D035-066C-44E1-B2DE-1836A99AE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AF4A3-4BD1-4550-9E24-C8250984A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708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70DA6-5198-4CA2-B4FB-9DD2AFCB7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A3F8E3-66B4-40AA-AD2D-3E1816E712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67D7B-C7B6-4951-8D08-3CB4A1009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B4517-4828-4FA2-8E37-EA6FF49CE379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5FACD-491B-4AD7-BC3E-EA715D4E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A48A7-BF7D-41E5-BED0-F84C988C6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70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5A2692-EC49-4D33-A712-304AB41A1D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999D86-1952-4637-85FA-A4CFA0B35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81D38-5ED4-4665-B044-48B6848D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DBFE-5B8C-451A-84EF-1DE5F10CA527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BA197-A08E-476A-9953-2A99F1B7D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89B89-9877-4024-853A-CCE035173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565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EEDCD-5FF1-4F15-B748-9E057DAEC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9668D0-9598-48B3-AC50-1883F35A4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E654A-FEA6-46E5-937D-3CDADAE6C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270-1E1D-4B83-8712-F194FD19B06B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EF47F-7453-4605-BD24-8E750B6D3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866C41-D271-41D2-8169-A13E7C027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965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DCB1A-20A2-406C-9E7C-3DE2B590F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44DAD1-EEDD-438E-B98F-C835D3B88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F4865-5E16-4A78-84A0-3C9AE8A4F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D44D-9D5A-45E4-B1B3-4E546EE62288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86C5D-E5EE-486E-80A1-9EDBC2F4E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F021E-D43A-4A5A-999B-4D79E39EB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54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3504-D899-4FB4-BDC2-687FE642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35323-2FF2-46D8-BD63-52D4498D4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C4C143-24C2-4DB9-BE97-FD6185174C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A95FAC-C2E9-4263-A6DE-AD59DF73E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7224-A10B-4DE5-A2F8-08DCD6B3E5B9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EC06CD-ED90-4542-A249-927224AA2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78584C-F283-4DCF-93E0-3A86A9C55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2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68E70-F8F3-4355-A4CB-E42B68E00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13017-034E-49E1-AE17-7DCB6431A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A3991E-0160-4D86-B277-39629E85BA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BACF7A-8C1E-4AE0-A3D6-D42C50F17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09D9AC-D520-470B-BA69-AFC79A29CA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12688A-6FA2-4D46-8D40-019C058C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7986-7186-4865-B05F-E96BE29D3CFA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FEA31D-B38A-4643-81A2-BA3DEB5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991F81-20F8-4A68-BD29-3002D844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42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F4BF7-3E60-4BE3-A8B3-B73CB26AF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E4EEA2-3467-4537-8A25-924CDF346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055C9-ADF1-4720-9141-4882BBC48EFD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1723C8-A6B9-4CDC-8357-4C967786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A22966-7284-4C76-823E-2F0BD8C61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92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85C693-311E-4D33-9806-035DE9E16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D7889-B0E3-4631-B2E8-DBFB1CDE9E1D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8EB076-513A-49EF-B51B-59A6D6ED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DC23D-F398-42C4-BC7B-0D0F61664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844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49B1C-81C5-470E-80D9-352E17DAB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DC1F1-8FFF-4D16-B6CE-FB47810EB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CED2E-AE14-48A0-85CB-C5E5798BC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20A147-7E19-4FF0-8B7A-861E50A5E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0774-1355-4285-AD40-B843800759A6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17C132-9924-4CAD-86F7-6DDD4C8D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BCAB1E-7218-497E-AE52-515AD43DC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980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D3B6-CF1D-4C39-8F74-30EBBC09A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45622-4E92-4D9C-8DE3-13A2354C76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6D7586-63B8-4657-9AA5-EB1C84B8F2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4A246D-62F4-4268-BA4B-4C8853AFB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5C68-6C14-475F-9925-B85DF82846C3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AE0CC-1723-4D56-B278-B1B9D818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15D8D-A9C9-4256-92DB-68B6CD7FE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952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CA897E-17A1-4A6E-B5C1-768808D0F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C48DA-547E-4BC6-87F2-3ECED82DC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F8531-8D22-4CCA-BBE4-075BD2901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EC8E5-855D-4A28-989D-E05721C321F3}" type="datetime1">
              <a:rPr lang="en-US" smtClean="0"/>
              <a:t>6/5/2021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AA7C1-90E5-4EA2-9940-B06E7C82E9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1183D-AA65-4D1D-ACB4-5E9EBAC22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452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kb8fir.wordpress.com/2014/07/16/using-a-small-audio-mixer-for-ham-shack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hyperlink" Target="https://w3yy.com/audio_control_system.htm" TargetMode="External"/><Relationship Id="rId4" Type="http://schemas.openxmlformats.org/officeDocument/2006/relationships/hyperlink" Target="https://n0eck.wordpress.com/2013/09/05/connecting-a-mixer-to-your-ham-radios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0.png"/><Relationship Id="rId4" Type="http://schemas.openxmlformats.org/officeDocument/2006/relationships/customXml" Target="../ink/ink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customXml" Target="../ink/ink6.xml"/><Relationship Id="rId18" Type="http://schemas.openxmlformats.org/officeDocument/2006/relationships/image" Target="../media/image44.png"/><Relationship Id="rId3" Type="http://schemas.openxmlformats.org/officeDocument/2006/relationships/image" Target="../media/image31.png"/><Relationship Id="rId21" Type="http://schemas.openxmlformats.org/officeDocument/2006/relationships/customXml" Target="../ink/ink10.xml"/><Relationship Id="rId7" Type="http://schemas.openxmlformats.org/officeDocument/2006/relationships/customXml" Target="../ink/ink3.xml"/><Relationship Id="rId12" Type="http://schemas.openxmlformats.org/officeDocument/2006/relationships/image" Target="../media/image41.png"/><Relationship Id="rId17" Type="http://schemas.openxmlformats.org/officeDocument/2006/relationships/customXml" Target="../ink/ink8.xml"/><Relationship Id="rId2" Type="http://schemas.openxmlformats.org/officeDocument/2006/relationships/image" Target="../media/image2.png"/><Relationship Id="rId16" Type="http://schemas.openxmlformats.org/officeDocument/2006/relationships/image" Target="../media/image43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customXml" Target="../ink/ink5.xml"/><Relationship Id="rId24" Type="http://schemas.openxmlformats.org/officeDocument/2006/relationships/image" Target="../media/image47.png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10" Type="http://schemas.openxmlformats.org/officeDocument/2006/relationships/image" Target="../media/image40.png"/><Relationship Id="rId19" Type="http://schemas.openxmlformats.org/officeDocument/2006/relationships/customXml" Target="../ink/ink9.xml"/><Relationship Id="rId4" Type="http://schemas.openxmlformats.org/officeDocument/2006/relationships/customXml" Target="../ink/ink2.xml"/><Relationship Id="rId9" Type="http://schemas.openxmlformats.org/officeDocument/2006/relationships/customXml" Target="../ink/ink4.xml"/><Relationship Id="rId14" Type="http://schemas.openxmlformats.org/officeDocument/2006/relationships/image" Target="../media/image42.png"/><Relationship Id="rId22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3.png"/><Relationship Id="rId18" Type="http://schemas.openxmlformats.org/officeDocument/2006/relationships/customXml" Target="../ink/ink18.xml"/><Relationship Id="rId3" Type="http://schemas.openxmlformats.org/officeDocument/2006/relationships/image" Target="../media/image32.png"/><Relationship Id="rId21" Type="http://schemas.openxmlformats.org/officeDocument/2006/relationships/image" Target="../media/image57.png"/><Relationship Id="rId7" Type="http://schemas.openxmlformats.org/officeDocument/2006/relationships/customXml" Target="../ink/ink13.xml"/><Relationship Id="rId12" Type="http://schemas.openxmlformats.org/officeDocument/2006/relationships/customXml" Target="../ink/ink15.xml"/><Relationship Id="rId17" Type="http://schemas.openxmlformats.org/officeDocument/2006/relationships/image" Target="../media/image55.png"/><Relationship Id="rId2" Type="http://schemas.openxmlformats.org/officeDocument/2006/relationships/image" Target="../media/image2.png"/><Relationship Id="rId16" Type="http://schemas.openxmlformats.org/officeDocument/2006/relationships/customXml" Target="../ink/ink17.xml"/><Relationship Id="rId20" Type="http://schemas.openxmlformats.org/officeDocument/2006/relationships/customXml" Target="../ink/ink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33.png"/><Relationship Id="rId15" Type="http://schemas.openxmlformats.org/officeDocument/2006/relationships/image" Target="../media/image54.png"/><Relationship Id="rId10" Type="http://schemas.openxmlformats.org/officeDocument/2006/relationships/image" Target="../media/image51.png"/><Relationship Id="rId19" Type="http://schemas.openxmlformats.org/officeDocument/2006/relationships/image" Target="../media/image56.png"/><Relationship Id="rId4" Type="http://schemas.openxmlformats.org/officeDocument/2006/relationships/customXml" Target="../ink/ink12.xml"/><Relationship Id="rId9" Type="http://schemas.openxmlformats.org/officeDocument/2006/relationships/customXml" Target="../ink/ink14.xml"/><Relationship Id="rId14" Type="http://schemas.openxmlformats.org/officeDocument/2006/relationships/customXml" Target="../ink/ink1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.xml"/><Relationship Id="rId13" Type="http://schemas.openxmlformats.org/officeDocument/2006/relationships/image" Target="../media/image63.png"/><Relationship Id="rId18" Type="http://schemas.openxmlformats.org/officeDocument/2006/relationships/customXml" Target="../ink/ink26.xml"/><Relationship Id="rId3" Type="http://schemas.openxmlformats.org/officeDocument/2006/relationships/image" Target="../media/image34.png"/><Relationship Id="rId21" Type="http://schemas.openxmlformats.org/officeDocument/2006/relationships/image" Target="../media/image67.png"/><Relationship Id="rId7" Type="http://schemas.openxmlformats.org/officeDocument/2006/relationships/image" Target="../media/image60.png"/><Relationship Id="rId12" Type="http://schemas.openxmlformats.org/officeDocument/2006/relationships/customXml" Target="../ink/ink23.xml"/><Relationship Id="rId17" Type="http://schemas.openxmlformats.org/officeDocument/2006/relationships/image" Target="../media/image65.png"/><Relationship Id="rId2" Type="http://schemas.openxmlformats.org/officeDocument/2006/relationships/image" Target="../media/image2.png"/><Relationship Id="rId16" Type="http://schemas.openxmlformats.org/officeDocument/2006/relationships/customXml" Target="../ink/ink25.xml"/><Relationship Id="rId20" Type="http://schemas.openxmlformats.org/officeDocument/2006/relationships/customXml" Target="../ink/ink27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62.png"/><Relationship Id="rId5" Type="http://schemas.openxmlformats.org/officeDocument/2006/relationships/customXml" Target="../ink/ink20.xml"/><Relationship Id="rId15" Type="http://schemas.openxmlformats.org/officeDocument/2006/relationships/image" Target="../media/image64.png"/><Relationship Id="rId10" Type="http://schemas.openxmlformats.org/officeDocument/2006/relationships/customXml" Target="../ink/ink22.xml"/><Relationship Id="rId19" Type="http://schemas.openxmlformats.org/officeDocument/2006/relationships/image" Target="../media/image66.png"/><Relationship Id="rId4" Type="http://schemas.openxmlformats.org/officeDocument/2006/relationships/image" Target="../media/image35.png"/><Relationship Id="rId9" Type="http://schemas.openxmlformats.org/officeDocument/2006/relationships/image" Target="../media/image61.png"/><Relationship Id="rId14" Type="http://schemas.openxmlformats.org/officeDocument/2006/relationships/customXml" Target="../ink/ink2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customXml" Target="../ink/ink29.xml"/><Relationship Id="rId13" Type="http://schemas.openxmlformats.org/officeDocument/2006/relationships/image" Target="../media/image73.png"/><Relationship Id="rId18" Type="http://schemas.openxmlformats.org/officeDocument/2006/relationships/customXml" Target="../ink/ink34.xml"/><Relationship Id="rId3" Type="http://schemas.openxmlformats.org/officeDocument/2006/relationships/image" Target="../media/image36.png"/><Relationship Id="rId21" Type="http://schemas.openxmlformats.org/officeDocument/2006/relationships/image" Target="../media/image77.png"/><Relationship Id="rId7" Type="http://schemas.openxmlformats.org/officeDocument/2006/relationships/image" Target="../media/image70.png"/><Relationship Id="rId12" Type="http://schemas.openxmlformats.org/officeDocument/2006/relationships/customXml" Target="../ink/ink31.xml"/><Relationship Id="rId17" Type="http://schemas.openxmlformats.org/officeDocument/2006/relationships/image" Target="../media/image75.png"/><Relationship Id="rId25" Type="http://schemas.openxmlformats.org/officeDocument/2006/relationships/image" Target="../media/image79.png"/><Relationship Id="rId2" Type="http://schemas.openxmlformats.org/officeDocument/2006/relationships/image" Target="../media/image2.png"/><Relationship Id="rId16" Type="http://schemas.openxmlformats.org/officeDocument/2006/relationships/customXml" Target="../ink/ink33.xml"/><Relationship Id="rId20" Type="http://schemas.openxmlformats.org/officeDocument/2006/relationships/customXml" Target="../ink/ink35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72.png"/><Relationship Id="rId24" Type="http://schemas.openxmlformats.org/officeDocument/2006/relationships/customXml" Target="../ink/ink37.xml"/><Relationship Id="rId5" Type="http://schemas.openxmlformats.org/officeDocument/2006/relationships/customXml" Target="../ink/ink28.xml"/><Relationship Id="rId15" Type="http://schemas.openxmlformats.org/officeDocument/2006/relationships/image" Target="../media/image74.png"/><Relationship Id="rId23" Type="http://schemas.openxmlformats.org/officeDocument/2006/relationships/image" Target="../media/image78.png"/><Relationship Id="rId10" Type="http://schemas.openxmlformats.org/officeDocument/2006/relationships/customXml" Target="../ink/ink30.xml"/><Relationship Id="rId19" Type="http://schemas.openxmlformats.org/officeDocument/2006/relationships/image" Target="../media/image76.png"/><Relationship Id="rId4" Type="http://schemas.openxmlformats.org/officeDocument/2006/relationships/image" Target="../media/image37.png"/><Relationship Id="rId9" Type="http://schemas.openxmlformats.org/officeDocument/2006/relationships/image" Target="../media/image71.png"/><Relationship Id="rId14" Type="http://schemas.openxmlformats.org/officeDocument/2006/relationships/customXml" Target="../ink/ink32.xml"/><Relationship Id="rId22" Type="http://schemas.openxmlformats.org/officeDocument/2006/relationships/customXml" Target="../ink/ink3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customXml" Target="../ink/ink42.xml"/><Relationship Id="rId18" Type="http://schemas.openxmlformats.org/officeDocument/2006/relationships/image" Target="../media/image103.png"/><Relationship Id="rId26" Type="http://schemas.openxmlformats.org/officeDocument/2006/relationships/image" Target="../media/image107.png"/><Relationship Id="rId39" Type="http://schemas.openxmlformats.org/officeDocument/2006/relationships/customXml" Target="../ink/ink55.xml"/><Relationship Id="rId3" Type="http://schemas.openxmlformats.org/officeDocument/2006/relationships/image" Target="../media/image90.png"/><Relationship Id="rId21" Type="http://schemas.openxmlformats.org/officeDocument/2006/relationships/customXml" Target="../ink/ink46.xml"/><Relationship Id="rId34" Type="http://schemas.openxmlformats.org/officeDocument/2006/relationships/image" Target="../media/image111.png"/><Relationship Id="rId42" Type="http://schemas.openxmlformats.org/officeDocument/2006/relationships/image" Target="../media/image115.png"/><Relationship Id="rId7" Type="http://schemas.openxmlformats.org/officeDocument/2006/relationships/customXml" Target="../ink/ink39.xml"/><Relationship Id="rId12" Type="http://schemas.openxmlformats.org/officeDocument/2006/relationships/image" Target="../media/image100.png"/><Relationship Id="rId17" Type="http://schemas.openxmlformats.org/officeDocument/2006/relationships/customXml" Target="../ink/ink44.xml"/><Relationship Id="rId25" Type="http://schemas.openxmlformats.org/officeDocument/2006/relationships/customXml" Target="../ink/ink48.xml"/><Relationship Id="rId33" Type="http://schemas.openxmlformats.org/officeDocument/2006/relationships/customXml" Target="../ink/ink52.xml"/><Relationship Id="rId38" Type="http://schemas.openxmlformats.org/officeDocument/2006/relationships/image" Target="../media/image113.png"/><Relationship Id="rId46" Type="http://schemas.openxmlformats.org/officeDocument/2006/relationships/image" Target="../media/image117.png"/><Relationship Id="rId2" Type="http://schemas.openxmlformats.org/officeDocument/2006/relationships/image" Target="../media/image2.png"/><Relationship Id="rId16" Type="http://schemas.openxmlformats.org/officeDocument/2006/relationships/image" Target="../media/image102.png"/><Relationship Id="rId20" Type="http://schemas.openxmlformats.org/officeDocument/2006/relationships/image" Target="../media/image104.png"/><Relationship Id="rId29" Type="http://schemas.openxmlformats.org/officeDocument/2006/relationships/customXml" Target="../ink/ink50.xml"/><Relationship Id="rId41" Type="http://schemas.openxmlformats.org/officeDocument/2006/relationships/customXml" Target="../ink/ink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customXml" Target="../ink/ink41.xml"/><Relationship Id="rId24" Type="http://schemas.openxmlformats.org/officeDocument/2006/relationships/image" Target="../media/image106.png"/><Relationship Id="rId32" Type="http://schemas.openxmlformats.org/officeDocument/2006/relationships/image" Target="../media/image110.png"/><Relationship Id="rId37" Type="http://schemas.openxmlformats.org/officeDocument/2006/relationships/customXml" Target="../ink/ink54.xml"/><Relationship Id="rId40" Type="http://schemas.openxmlformats.org/officeDocument/2006/relationships/image" Target="../media/image114.png"/><Relationship Id="rId45" Type="http://schemas.openxmlformats.org/officeDocument/2006/relationships/customXml" Target="../ink/ink58.xml"/><Relationship Id="rId15" Type="http://schemas.openxmlformats.org/officeDocument/2006/relationships/customXml" Target="../ink/ink43.xml"/><Relationship Id="rId23" Type="http://schemas.openxmlformats.org/officeDocument/2006/relationships/customXml" Target="../ink/ink47.xml"/><Relationship Id="rId28" Type="http://schemas.openxmlformats.org/officeDocument/2006/relationships/image" Target="../media/image108.png"/><Relationship Id="rId36" Type="http://schemas.openxmlformats.org/officeDocument/2006/relationships/image" Target="../media/image112.png"/><Relationship Id="rId10" Type="http://schemas.openxmlformats.org/officeDocument/2006/relationships/image" Target="../media/image99.png"/><Relationship Id="rId19" Type="http://schemas.openxmlformats.org/officeDocument/2006/relationships/customXml" Target="../ink/ink45.xml"/><Relationship Id="rId31" Type="http://schemas.openxmlformats.org/officeDocument/2006/relationships/customXml" Target="../ink/ink51.xml"/><Relationship Id="rId44" Type="http://schemas.openxmlformats.org/officeDocument/2006/relationships/image" Target="../media/image116.png"/><Relationship Id="rId4" Type="http://schemas.openxmlformats.org/officeDocument/2006/relationships/customXml" Target="../ink/ink38.xml"/><Relationship Id="rId9" Type="http://schemas.openxmlformats.org/officeDocument/2006/relationships/customXml" Target="../ink/ink40.xml"/><Relationship Id="rId14" Type="http://schemas.openxmlformats.org/officeDocument/2006/relationships/image" Target="../media/image101.png"/><Relationship Id="rId22" Type="http://schemas.openxmlformats.org/officeDocument/2006/relationships/image" Target="../media/image105.png"/><Relationship Id="rId27" Type="http://schemas.openxmlformats.org/officeDocument/2006/relationships/customXml" Target="../ink/ink49.xml"/><Relationship Id="rId30" Type="http://schemas.openxmlformats.org/officeDocument/2006/relationships/image" Target="../media/image109.png"/><Relationship Id="rId35" Type="http://schemas.openxmlformats.org/officeDocument/2006/relationships/customXml" Target="../ink/ink53.xml"/><Relationship Id="rId43" Type="http://schemas.openxmlformats.org/officeDocument/2006/relationships/customXml" Target="../ink/ink5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robot-electronics.co.uk/htm/cmps3tech.htm" TargetMode="External"/><Relationship Id="rId4" Type="http://schemas.openxmlformats.org/officeDocument/2006/relationships/hyperlink" Target="http://www.kg4jjh.com/pdf/antenna%20rotator%20controller.pdf" TargetMode="Externa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hamradioedu.com/" TargetMode="External"/><Relationship Id="rId4" Type="http://schemas.openxmlformats.org/officeDocument/2006/relationships/hyperlink" Target="mailto:kq1s@arrl.net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E5F4E-A090-4CEC-9B76-62645A138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094" y="851517"/>
            <a:ext cx="6032420" cy="2414197"/>
          </a:xfrm>
        </p:spPr>
        <p:txBody>
          <a:bodyPr anchor="b">
            <a:normAutofit/>
          </a:bodyPr>
          <a:lstStyle/>
          <a:p>
            <a:pPr algn="l"/>
            <a:br>
              <a:rPr lang="en-US" sz="5400" b="1" dirty="0"/>
            </a:br>
            <a:endParaRPr lang="en-US" sz="54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4142" y="4168140"/>
            <a:ext cx="5899817" cy="1838343"/>
          </a:xfrm>
        </p:spPr>
        <p:txBody>
          <a:bodyPr anchor="t">
            <a:normAutofit/>
          </a:bodyPr>
          <a:lstStyle/>
          <a:p>
            <a:pPr algn="l"/>
            <a:r>
              <a:rPr lang="en-US" sz="3200" b="1" dirty="0">
                <a:solidFill>
                  <a:srgbClr val="C00000"/>
                </a:solidFill>
              </a:rPr>
              <a:t> Welcome to the Antenna Summit</a:t>
            </a:r>
            <a:r>
              <a:rPr lang="en-US" sz="3200" b="1" dirty="0"/>
              <a:t> </a:t>
            </a:r>
          </a:p>
          <a:p>
            <a:pPr algn="l"/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8DAEEB-C89E-451E-BAAA-B6565579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706" y="5964819"/>
            <a:ext cx="548640" cy="548640"/>
          </a:xfrm>
          <a:prstGeom prst="ellipse">
            <a:avLst/>
          </a:prstGeom>
          <a:noFill/>
        </p:spPr>
        <p:txBody>
          <a:bodyPr anchor="ctr">
            <a:normAutofit/>
          </a:bodyPr>
          <a:lstStyle/>
          <a:p>
            <a:pPr algn="ctr">
              <a:spcAft>
                <a:spcPts val="600"/>
              </a:spcAft>
            </a:pPr>
            <a:fld id="{6D22F896-40B5-4ADD-8801-0D06FADFA095}" type="slidenum">
              <a:rPr lang="en-US">
                <a:solidFill>
                  <a:schemeClr val="bg1"/>
                </a:solidFill>
              </a:rPr>
              <a:pPr algn="ctr">
                <a:spcAft>
                  <a:spcPts val="600"/>
                </a:spcAft>
              </a:pPr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22" y="1316630"/>
            <a:ext cx="8472575" cy="2968767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584FD7-E3AE-4EAB-9B54-0F930FF34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21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7F9C4-408F-45D7-8E12-57C92A257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DFD66-4656-477D-B098-DC7CEAE0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Bipolar Junction Transistor (BJT)</a:t>
            </a:r>
          </a:p>
          <a:p>
            <a:pPr marL="0" indent="0">
              <a:buNone/>
            </a:pPr>
            <a:endParaRPr lang="en-US" sz="2400" b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C43C5-103A-4DA5-A496-BD0906E44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1C631-2628-4F34-A760-4652C43FD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 descr="Bipolar Junction Transistors">
            <a:extLst>
              <a:ext uri="{FF2B5EF4-FFF2-40B4-BE49-F238E27FC236}">
                <a16:creationId xmlns:a16="http://schemas.microsoft.com/office/drawing/2014/main" id="{80451522-394E-4C27-BECF-5AA0A94AE87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877" y="3170253"/>
            <a:ext cx="4095750" cy="21812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B0F0B7-BB47-4DB2-9BB6-8084B2A13B84}"/>
              </a:ext>
            </a:extLst>
          </p:cNvPr>
          <p:cNvSpPr txBox="1"/>
          <p:nvPr/>
        </p:nvSpPr>
        <p:spPr>
          <a:xfrm>
            <a:off x="6287210" y="3288432"/>
            <a:ext cx="4344820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(Current flow is generally in the direction of the emitter arrow)</a:t>
            </a:r>
          </a:p>
        </p:txBody>
      </p:sp>
    </p:spTree>
    <p:extLst>
      <p:ext uri="{BB962C8B-B14F-4D97-AF65-F5344CB8AC3E}">
        <p14:creationId xmlns:p14="http://schemas.microsoft.com/office/powerpoint/2010/main" val="355025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Bipolar Junction Transistor (BJT) Amplifiers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1">
              <a:lnSpc>
                <a:spcPct val="150000"/>
              </a:lnSpc>
            </a:pPr>
            <a:r>
              <a:rPr lang="en-US" sz="2000" b="1" dirty="0"/>
              <a:t>Three Common BJT Amplifier Configurations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Common-Emitter </a:t>
            </a:r>
            <a:r>
              <a:rPr lang="en-US" dirty="0"/>
              <a:t>(</a:t>
            </a:r>
            <a:r>
              <a:rPr lang="en-US" i="1" u="sng" dirty="0"/>
              <a:t>Most common </a:t>
            </a:r>
            <a:r>
              <a:rPr lang="en-US" i="1" dirty="0"/>
              <a:t>amplifier configuration</a:t>
            </a:r>
            <a:r>
              <a:rPr lang="en-US" dirty="0"/>
              <a:t>)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Common-Collector </a:t>
            </a:r>
            <a:r>
              <a:rPr lang="en-US" dirty="0"/>
              <a:t>(Often referred to as an </a:t>
            </a:r>
            <a:r>
              <a:rPr lang="en-US" b="1" i="1" dirty="0"/>
              <a:t>Emitter Follower</a:t>
            </a:r>
            <a:r>
              <a:rPr lang="en-US" dirty="0"/>
              <a:t>)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Common-Base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BJT amplifiers are mainly </a:t>
            </a:r>
            <a:r>
              <a:rPr lang="en-US" sz="2000" b="1" i="1" dirty="0"/>
              <a:t>current-controlled</a:t>
            </a:r>
            <a:r>
              <a:rPr lang="en-US" sz="2000" dirty="0"/>
              <a:t> devices</a:t>
            </a:r>
          </a:p>
          <a:p>
            <a:pPr lvl="1">
              <a:lnSpc>
                <a:spcPct val="150000"/>
              </a:lnSpc>
            </a:pPr>
            <a:r>
              <a:rPr lang="en-US" sz="2000" b="1" dirty="0"/>
              <a:t>“Common” = </a:t>
            </a:r>
            <a:r>
              <a:rPr lang="en-US" sz="2000" dirty="0"/>
              <a:t>The part of the transistor used by both the input and output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5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Common-Emitter Amplifier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36CCC8-8305-4069-919C-C12370A99842}"/>
              </a:ext>
            </a:extLst>
          </p:cNvPr>
          <p:cNvSpPr txBox="1"/>
          <p:nvPr/>
        </p:nvSpPr>
        <p:spPr>
          <a:xfrm>
            <a:off x="732971" y="2735943"/>
            <a:ext cx="536302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Most common </a:t>
            </a:r>
            <a:r>
              <a:rPr lang="en-US" b="1" i="1" dirty="0"/>
              <a:t>small-signal</a:t>
            </a:r>
            <a:r>
              <a:rPr lang="en-US" dirty="0"/>
              <a:t> amplifier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Used when a </a:t>
            </a:r>
            <a:r>
              <a:rPr lang="en-US" b="1" dirty="0"/>
              <a:t>modest voltage gain</a:t>
            </a:r>
            <a:r>
              <a:rPr lang="en-US" dirty="0"/>
              <a:t> and a </a:t>
            </a:r>
            <a:r>
              <a:rPr lang="en-US" b="1" dirty="0"/>
              <a:t>low to medium input impedance </a:t>
            </a:r>
            <a:r>
              <a:rPr lang="en-US" dirty="0"/>
              <a:t>is required</a:t>
            </a:r>
            <a:endParaRPr lang="en-US" b="1" i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positive increase in input amplitude </a:t>
            </a:r>
            <a:r>
              <a:rPr lang="en-US" b="1" i="1" dirty="0"/>
              <a:t>increases</a:t>
            </a:r>
            <a:r>
              <a:rPr lang="en-US" dirty="0"/>
              <a:t> base current and </a:t>
            </a:r>
            <a:r>
              <a:rPr lang="en-US" b="1" i="1" dirty="0"/>
              <a:t>reduces</a:t>
            </a:r>
            <a:r>
              <a:rPr lang="en-US" dirty="0"/>
              <a:t> collector current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output signal is </a:t>
            </a:r>
            <a:r>
              <a:rPr lang="en-US" b="1" i="1" dirty="0"/>
              <a:t>inverted</a:t>
            </a:r>
            <a:r>
              <a:rPr lang="en-US" dirty="0"/>
              <a:t> relative to its input signal</a:t>
            </a:r>
          </a:p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DCC2189-25C8-4191-A30E-B8003BAA768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849443" y="2435905"/>
            <a:ext cx="3649314" cy="313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5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>
                <a:solidFill>
                  <a:schemeClr val="accent5">
                    <a:lumMod val="75000"/>
                  </a:schemeClr>
                </a:solidFill>
              </a:rPr>
              <a:t>Common-Collector (Emitter-Follower) Amplifier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36CCC8-8305-4069-919C-C12370A99842}"/>
              </a:ext>
            </a:extLst>
          </p:cNvPr>
          <p:cNvSpPr txBox="1"/>
          <p:nvPr/>
        </p:nvSpPr>
        <p:spPr>
          <a:xfrm>
            <a:off x="732971" y="2735943"/>
            <a:ext cx="5363029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Generally referred to as an </a:t>
            </a:r>
            <a:r>
              <a:rPr lang="en-US" b="1" i="1" dirty="0"/>
              <a:t>Emitter-Follower</a:t>
            </a:r>
            <a:r>
              <a:rPr lang="en-US" dirty="0"/>
              <a:t> amplifier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Emitter voltage follows input voltage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Exhibits </a:t>
            </a:r>
            <a:r>
              <a:rPr lang="en-US" b="1" i="1" dirty="0"/>
              <a:t>unity </a:t>
            </a:r>
            <a:r>
              <a:rPr lang="en-US" b="1" i="1" u="sng" dirty="0"/>
              <a:t>voltage</a:t>
            </a:r>
            <a:r>
              <a:rPr lang="en-US" b="1" i="1" dirty="0"/>
              <a:t> gain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Used as a buffer amplifier to couple low impedance loads or protect sensitive circuits</a:t>
            </a:r>
            <a:endParaRPr lang="en-US" b="1" i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Used when a </a:t>
            </a:r>
            <a:r>
              <a:rPr lang="en-US" b="1" dirty="0"/>
              <a:t>high input/low output impedance </a:t>
            </a:r>
            <a:r>
              <a:rPr lang="en-US" dirty="0"/>
              <a:t>is required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923A80-949D-42A3-BAEC-0363728B50B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844000" y="2406877"/>
            <a:ext cx="3649314" cy="302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8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Common-Base Amplifier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0D760A-5E18-4A41-8137-0CCBF022309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71797" y="2354716"/>
            <a:ext cx="4190546" cy="30125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36CCC8-8305-4069-919C-C12370A99842}"/>
              </a:ext>
            </a:extLst>
          </p:cNvPr>
          <p:cNvSpPr txBox="1"/>
          <p:nvPr/>
        </p:nvSpPr>
        <p:spPr>
          <a:xfrm>
            <a:off x="732971" y="2735943"/>
            <a:ext cx="53630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Exhibits </a:t>
            </a:r>
            <a:r>
              <a:rPr lang="en-US" b="1" i="1" dirty="0"/>
              <a:t>unity </a:t>
            </a:r>
            <a:r>
              <a:rPr lang="en-US" b="1" i="1" u="sng" dirty="0"/>
              <a:t>current</a:t>
            </a:r>
            <a:r>
              <a:rPr lang="en-US" b="1" i="1" dirty="0"/>
              <a:t> gain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Used when a </a:t>
            </a:r>
            <a:r>
              <a:rPr lang="en-US" b="1" dirty="0"/>
              <a:t>low input/high output impedance </a:t>
            </a:r>
            <a:r>
              <a:rPr lang="en-US" dirty="0"/>
              <a:t>is required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Useful for Ham radio pre-amplifiers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positive increase in input amplitude </a:t>
            </a:r>
            <a:r>
              <a:rPr lang="en-US" b="1" i="1" dirty="0"/>
              <a:t>reduces</a:t>
            </a:r>
            <a:r>
              <a:rPr lang="en-US" dirty="0"/>
              <a:t> base current – </a:t>
            </a:r>
            <a:r>
              <a:rPr lang="en-US" b="1" dirty="0"/>
              <a:t>V</a:t>
            </a:r>
            <a:r>
              <a:rPr lang="en-US" b="1" baseline="-25000" dirty="0"/>
              <a:t>BE</a:t>
            </a:r>
            <a:r>
              <a:rPr lang="en-US" dirty="0"/>
              <a:t> is lowered; </a:t>
            </a:r>
            <a:r>
              <a:rPr lang="en-US" b="1" dirty="0"/>
              <a:t>V</a:t>
            </a:r>
            <a:r>
              <a:rPr lang="en-US" b="1" baseline="-25000" dirty="0"/>
              <a:t>C</a:t>
            </a:r>
            <a:r>
              <a:rPr lang="en-US" dirty="0"/>
              <a:t> is raised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05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Bipolar Junction Transistor (BJT) Comparison</a:t>
            </a:r>
          </a:p>
          <a:p>
            <a:pPr marL="0" indent="0">
              <a:buNone/>
            </a:pPr>
            <a:endParaRPr lang="en-US" sz="1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FF21614-45B1-4694-879B-839406C4D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825171"/>
              </p:ext>
            </p:extLst>
          </p:nvPr>
        </p:nvGraphicFramePr>
        <p:xfrm>
          <a:off x="2032000" y="2724776"/>
          <a:ext cx="8128000" cy="328260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72131113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737226306"/>
                    </a:ext>
                  </a:extLst>
                </a:gridCol>
              </a:tblGrid>
              <a:tr h="48861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NPN-Type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PNP-Type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489632"/>
                  </a:ext>
                </a:extLst>
              </a:tr>
              <a:tr h="575137">
                <a:tc>
                  <a:txBody>
                    <a:bodyPr/>
                    <a:lstStyle/>
                    <a:p>
                      <a:r>
                        <a:rPr lang="en-US" dirty="0"/>
                        <a:t>If the </a:t>
                      </a:r>
                      <a:r>
                        <a:rPr lang="en-US" b="1" dirty="0"/>
                        <a:t>base</a:t>
                      </a:r>
                      <a:r>
                        <a:rPr lang="en-US" dirty="0"/>
                        <a:t> is at a </a:t>
                      </a:r>
                      <a:r>
                        <a:rPr lang="en-US" b="1" i="1" dirty="0"/>
                        <a:t>lower</a:t>
                      </a:r>
                      <a:r>
                        <a:rPr lang="en-US" b="1" dirty="0"/>
                        <a:t> voltage</a:t>
                      </a:r>
                      <a:r>
                        <a:rPr lang="en-US" dirty="0"/>
                        <a:t> than </a:t>
                      </a:r>
                      <a:r>
                        <a:rPr lang="en-US" b="1" dirty="0"/>
                        <a:t>emitter</a:t>
                      </a:r>
                      <a:r>
                        <a:rPr lang="en-US" dirty="0"/>
                        <a:t>, </a:t>
                      </a:r>
                      <a:r>
                        <a:rPr lang="en-US" i="1" dirty="0"/>
                        <a:t>current flows emitter-collector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If the </a:t>
                      </a:r>
                      <a:r>
                        <a:rPr lang="en-US" b="1" dirty="0"/>
                        <a:t>base</a:t>
                      </a:r>
                      <a:r>
                        <a:rPr lang="en-US" dirty="0"/>
                        <a:t> is at a </a:t>
                      </a:r>
                      <a:r>
                        <a:rPr lang="en-US" b="1" i="1" dirty="0"/>
                        <a:t>higher</a:t>
                      </a:r>
                      <a:r>
                        <a:rPr lang="en-US" b="1" dirty="0"/>
                        <a:t> voltage</a:t>
                      </a:r>
                      <a:r>
                        <a:rPr lang="en-US" dirty="0"/>
                        <a:t> than the </a:t>
                      </a:r>
                      <a:r>
                        <a:rPr lang="en-US" b="1" dirty="0"/>
                        <a:t>emitter</a:t>
                      </a:r>
                      <a:r>
                        <a:rPr lang="en-US" dirty="0"/>
                        <a:t>, </a:t>
                      </a:r>
                      <a:r>
                        <a:rPr lang="en-US" i="1" dirty="0"/>
                        <a:t>current flows collector-emitter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919385"/>
                  </a:ext>
                </a:extLst>
              </a:tr>
              <a:tr h="575137">
                <a:tc>
                  <a:txBody>
                    <a:bodyPr/>
                    <a:lstStyle/>
                    <a:p>
                      <a:r>
                        <a:rPr lang="en-US" dirty="0"/>
                        <a:t>A small amount of current also flows </a:t>
                      </a:r>
                      <a:r>
                        <a:rPr lang="en-US" b="1" i="1" dirty="0"/>
                        <a:t>emitter to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 small amount of current also flows </a:t>
                      </a:r>
                      <a:r>
                        <a:rPr lang="en-US" b="1" i="1" dirty="0"/>
                        <a:t>base to emitter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675973"/>
                  </a:ext>
                </a:extLst>
              </a:tr>
              <a:tr h="385146">
                <a:tc>
                  <a:txBody>
                    <a:bodyPr/>
                    <a:lstStyle/>
                    <a:p>
                      <a:r>
                        <a:rPr lang="en-US" dirty="0"/>
                        <a:t>Emitter and collector not interchangeable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Emitter and collector not interchangeable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127348"/>
                  </a:ext>
                </a:extLst>
              </a:tr>
              <a:tr h="575137">
                <a:tc>
                  <a:txBody>
                    <a:bodyPr/>
                    <a:lstStyle/>
                    <a:p>
                      <a:r>
                        <a:rPr lang="en-US" dirty="0"/>
                        <a:t>Voltage at base controls amount of current flow thru transistor (</a:t>
                      </a:r>
                      <a:r>
                        <a:rPr lang="en-US" b="1" i="1" dirty="0"/>
                        <a:t>E-to-C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Voltage at base controls amount of current flow thru transistor (</a:t>
                      </a:r>
                      <a:r>
                        <a:rPr lang="en-US" b="1" i="1" dirty="0"/>
                        <a:t>C-to-E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053243"/>
                  </a:ext>
                </a:extLst>
              </a:tr>
              <a:tr h="488611">
                <a:tc>
                  <a:txBody>
                    <a:bodyPr/>
                    <a:lstStyle/>
                    <a:p>
                      <a:r>
                        <a:rPr lang="en-US" dirty="0"/>
                        <a:t>Current flows in direction of the arrow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Current flows in direction of the arrow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78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98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Analog Amplifier Operating Classes</a:t>
            </a:r>
          </a:p>
          <a:p>
            <a:pPr marL="0" indent="0">
              <a:buNone/>
            </a:pPr>
            <a:endParaRPr lang="en-US" sz="1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FF21614-45B1-4694-879B-839406C4D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413601"/>
              </p:ext>
            </p:extLst>
          </p:nvPr>
        </p:nvGraphicFramePr>
        <p:xfrm>
          <a:off x="2032000" y="2873829"/>
          <a:ext cx="8128000" cy="287382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72131113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737226306"/>
                    </a:ext>
                  </a:extLst>
                </a:gridCol>
              </a:tblGrid>
              <a:tr h="500418">
                <a:tc>
                  <a:txBody>
                    <a:bodyPr/>
                    <a:lstStyle/>
                    <a:p>
                      <a:pPr algn="ctr"/>
                      <a:r>
                        <a:rPr lang="en-US" sz="2400" u="sng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u="sng" dirty="0"/>
                        <a:t>Characteristic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489632"/>
                  </a:ext>
                </a:extLst>
              </a:tr>
              <a:tr h="468248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100%</a:t>
                      </a:r>
                      <a:r>
                        <a:rPr lang="en-US" dirty="0"/>
                        <a:t> duty cycle</a:t>
                      </a:r>
                      <a:endParaRPr lang="en-US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919385"/>
                  </a:ext>
                </a:extLst>
              </a:tr>
              <a:tr h="468248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/>
                        <a:t>50%</a:t>
                      </a:r>
                      <a:r>
                        <a:rPr lang="en-US" b="0" i="0" dirty="0"/>
                        <a:t> duty cycle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675973"/>
                  </a:ext>
                </a:extLst>
              </a:tr>
              <a:tr h="46824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&lt;50% </a:t>
                      </a:r>
                      <a:r>
                        <a:rPr lang="en-US" b="0" dirty="0"/>
                        <a:t>duty cycle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127348"/>
                  </a:ext>
                </a:extLst>
              </a:tr>
              <a:tr h="46824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50% </a:t>
                      </a:r>
                      <a:r>
                        <a:rPr lang="en-US" b="0" dirty="0"/>
                        <a:t>to</a:t>
                      </a:r>
                      <a:r>
                        <a:rPr lang="en-US" b="1" dirty="0"/>
                        <a:t> 100%</a:t>
                      </a:r>
                      <a:r>
                        <a:rPr lang="en-US" b="0" dirty="0"/>
                        <a:t> duty cycle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053243"/>
                  </a:ext>
                </a:extLst>
              </a:tr>
              <a:tr h="50041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AB-1, AB-2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50%</a:t>
                      </a:r>
                      <a:r>
                        <a:rPr lang="en-US" b="0" dirty="0"/>
                        <a:t> to </a:t>
                      </a:r>
                      <a:r>
                        <a:rPr lang="en-US" b="1" dirty="0"/>
                        <a:t>100%</a:t>
                      </a:r>
                      <a:r>
                        <a:rPr lang="en-US" b="0" dirty="0"/>
                        <a:t> duty cycle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78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735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Transistor Amplifiers – Field-Effect Transistor (FET)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2">
              <a:lnSpc>
                <a:spcPct val="150000"/>
              </a:lnSpc>
            </a:pPr>
            <a:r>
              <a:rPr lang="en-US" sz="2400" dirty="0"/>
              <a:t>Widely used in radio and other RF applications today</a:t>
            </a:r>
          </a:p>
          <a:p>
            <a:pPr lvl="3">
              <a:lnSpc>
                <a:spcPct val="150000"/>
              </a:lnSpc>
            </a:pPr>
            <a:r>
              <a:rPr lang="en-US" sz="2400" b="1" dirty="0"/>
              <a:t>JFET – </a:t>
            </a:r>
            <a:r>
              <a:rPr lang="en-US" sz="2400" dirty="0"/>
              <a:t>Junction Field Effect Transistor</a:t>
            </a:r>
          </a:p>
          <a:p>
            <a:pPr lvl="3">
              <a:lnSpc>
                <a:spcPct val="150000"/>
              </a:lnSpc>
            </a:pPr>
            <a:r>
              <a:rPr lang="en-US" sz="2400" b="1" dirty="0"/>
              <a:t>MOSFET - </a:t>
            </a:r>
            <a:r>
              <a:rPr lang="en-US" sz="2400" dirty="0"/>
              <a:t> Metal-oxide-semiconductor Field Effect Transistor</a:t>
            </a: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0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Field-Effect Transistor (FET)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  <a:p>
            <a:pPr lvl="1">
              <a:lnSpc>
                <a:spcPct val="100000"/>
              </a:lnSpc>
            </a:pPr>
            <a:endParaRPr lang="en-US" sz="2000" b="1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 descr="Isometric electronic components transistors Vector Image">
            <a:extLst>
              <a:ext uri="{FF2B5EF4-FFF2-40B4-BE49-F238E27FC236}">
                <a16:creationId xmlns:a16="http://schemas.microsoft.com/office/drawing/2014/main" id="{FA5815DB-6EDA-4FCA-8810-6CA1139EC8B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840" y="2731746"/>
            <a:ext cx="3379560" cy="31465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343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7F9C4-408F-45D7-8E12-57C92A257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DFD66-4656-477D-B098-DC7CEAE0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Field-Effect Transistor (FET)</a:t>
            </a:r>
          </a:p>
          <a:p>
            <a:endParaRPr lang="en-US" sz="2400" b="1" dirty="0"/>
          </a:p>
          <a:p>
            <a:pPr lvl="1">
              <a:lnSpc>
                <a:spcPct val="150000"/>
              </a:lnSpc>
            </a:pPr>
            <a:r>
              <a:rPr lang="en-US" sz="2800" dirty="0"/>
              <a:t>Two Types – </a:t>
            </a:r>
            <a:r>
              <a:rPr lang="en-US" sz="2800" b="1" dirty="0"/>
              <a:t>N-channel</a:t>
            </a:r>
            <a:r>
              <a:rPr lang="en-US" sz="2800" dirty="0"/>
              <a:t> and </a:t>
            </a:r>
            <a:r>
              <a:rPr lang="en-US" sz="2800" b="1" dirty="0"/>
              <a:t>P-channel</a:t>
            </a:r>
          </a:p>
          <a:p>
            <a:pPr lvl="2">
              <a:lnSpc>
                <a:spcPct val="150000"/>
              </a:lnSpc>
            </a:pPr>
            <a:r>
              <a:rPr lang="en-US" sz="2400" b="1" i="1" dirty="0"/>
              <a:t>N-channel</a:t>
            </a:r>
            <a:r>
              <a:rPr lang="en-US" sz="2400" dirty="0"/>
              <a:t> – N-type substrate with P-type channel infused</a:t>
            </a:r>
          </a:p>
          <a:p>
            <a:pPr lvl="2">
              <a:lnSpc>
                <a:spcPct val="150000"/>
              </a:lnSpc>
            </a:pPr>
            <a:r>
              <a:rPr lang="en-US" sz="2400" b="1" i="1" dirty="0"/>
              <a:t>P-channel</a:t>
            </a:r>
            <a:r>
              <a:rPr lang="en-US" sz="2400" dirty="0"/>
              <a:t> – P-type substrate with N-type channel infused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C43C5-103A-4DA5-A496-BD0906E44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1C631-2628-4F34-A760-4652C43FD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3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E5F4E-A090-4CEC-9B76-62645A138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094" y="851517"/>
            <a:ext cx="6032420" cy="2414197"/>
          </a:xfrm>
        </p:spPr>
        <p:txBody>
          <a:bodyPr anchor="b">
            <a:normAutofit/>
          </a:bodyPr>
          <a:lstStyle/>
          <a:p>
            <a:pPr algn="l"/>
            <a:br>
              <a:rPr lang="en-US" sz="5400" b="1" dirty="0"/>
            </a:br>
            <a:endParaRPr lang="en-US" sz="54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4143" y="4168140"/>
            <a:ext cx="5135064" cy="1838343"/>
          </a:xfrm>
        </p:spPr>
        <p:txBody>
          <a:bodyPr anchor="t">
            <a:normAutofit/>
          </a:bodyPr>
          <a:lstStyle/>
          <a:p>
            <a:pPr algn="l"/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i="1" u="sng" dirty="0">
                <a:solidFill>
                  <a:srgbClr val="C00000"/>
                </a:solidFill>
              </a:rPr>
              <a:t>Session 4</a:t>
            </a:r>
            <a:r>
              <a:rPr lang="en-US" sz="3200" b="1" i="1" dirty="0">
                <a:solidFill>
                  <a:srgbClr val="C00000"/>
                </a:solidFill>
              </a:rPr>
              <a:t> – </a:t>
            </a:r>
            <a:r>
              <a:rPr lang="en-US" sz="2800" b="1" i="1" dirty="0">
                <a:solidFill>
                  <a:srgbClr val="C00000"/>
                </a:solidFill>
              </a:rPr>
              <a:t>Analog Integrated Circuits and Components</a:t>
            </a:r>
            <a:endParaRPr lang="en-US" sz="2800" b="1" i="1" dirty="0"/>
          </a:p>
          <a:p>
            <a:pPr algn="l"/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8DAEEB-C89E-451E-BAAA-B6565579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706" y="5964819"/>
            <a:ext cx="548640" cy="548640"/>
          </a:xfrm>
          <a:prstGeom prst="ellipse">
            <a:avLst/>
          </a:prstGeom>
          <a:noFill/>
        </p:spPr>
        <p:txBody>
          <a:bodyPr anchor="ctr">
            <a:normAutofit/>
          </a:bodyPr>
          <a:lstStyle/>
          <a:p>
            <a:pPr algn="ctr">
              <a:spcAft>
                <a:spcPts val="600"/>
              </a:spcAft>
            </a:pPr>
            <a:fld id="{6D22F896-40B5-4ADD-8801-0D06FADFA095}" type="slidenum">
              <a:rPr lang="en-US">
                <a:solidFill>
                  <a:schemeClr val="bg1"/>
                </a:solidFill>
              </a:rPr>
              <a:pPr algn="ctr">
                <a:spcAft>
                  <a:spcPts val="600"/>
                </a:spcAft>
              </a:p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22" y="1316630"/>
            <a:ext cx="8472575" cy="2968767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584FD7-E3AE-4EAB-9B54-0F930FF34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97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7F9C4-408F-45D7-8E12-57C92A257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DFD66-4656-477D-B098-DC7CEAE0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Field-Effect Transistor (FET)</a:t>
            </a:r>
          </a:p>
          <a:p>
            <a:pPr marL="0" indent="0">
              <a:buNone/>
            </a:pPr>
            <a:endParaRPr lang="en-US" sz="2400" b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C43C5-103A-4DA5-A496-BD0906E44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1C631-2628-4F34-A760-4652C43FD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900990-26E8-4F50-B19E-E4961521A8D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904" y="2607853"/>
            <a:ext cx="4037816" cy="2501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47E47C-65E3-4CF4-83EF-138F7FACE38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3229" y="2528252"/>
            <a:ext cx="5943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2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7F9C4-408F-45D7-8E12-57C92A257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DFD66-4656-477D-B098-DC7CEAE0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Field-Effect Transistor (FET)</a:t>
            </a:r>
          </a:p>
          <a:p>
            <a:pPr marL="0" indent="0">
              <a:buNone/>
            </a:pPr>
            <a:endParaRPr lang="en-US" sz="2400" b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C43C5-103A-4DA5-A496-BD0906E44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21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1C631-2628-4F34-A760-4652C43FD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11" name="Picture 10" descr="MOSFET and Metal Oxide Semiconductor Tutorial">
            <a:extLst>
              <a:ext uri="{FF2B5EF4-FFF2-40B4-BE49-F238E27FC236}">
                <a16:creationId xmlns:a16="http://schemas.microsoft.com/office/drawing/2014/main" id="{B145A895-9E9A-458C-A49F-A516A2FA012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388" y="2893239"/>
            <a:ext cx="4538097" cy="2626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390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Field-Effect Transistor (FET) Amplifiers</a:t>
            </a:r>
          </a:p>
          <a:p>
            <a:pPr lvl="1"/>
            <a:endParaRPr lang="en-US" dirty="0"/>
          </a:p>
          <a:p>
            <a:pPr lvl="1">
              <a:lnSpc>
                <a:spcPct val="150000"/>
              </a:lnSpc>
            </a:pPr>
            <a:r>
              <a:rPr lang="en-US" sz="2000" b="1" dirty="0"/>
              <a:t>Three Common FET Amplifier Configurations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Common-Source </a:t>
            </a:r>
            <a:r>
              <a:rPr lang="en-US" dirty="0"/>
              <a:t>(</a:t>
            </a:r>
            <a:r>
              <a:rPr lang="en-US" i="1" dirty="0"/>
              <a:t>Corresponds to the </a:t>
            </a:r>
            <a:r>
              <a:rPr lang="en-US" i="1" u="sng" dirty="0"/>
              <a:t>common-emitter</a:t>
            </a:r>
            <a:r>
              <a:rPr lang="en-US" dirty="0"/>
              <a:t>)</a:t>
            </a:r>
            <a:endParaRPr lang="en-US" b="1" dirty="0"/>
          </a:p>
          <a:p>
            <a:pPr lvl="2">
              <a:lnSpc>
                <a:spcPct val="150000"/>
              </a:lnSpc>
            </a:pPr>
            <a:r>
              <a:rPr lang="en-US" b="1" dirty="0"/>
              <a:t>Common-Drain </a:t>
            </a:r>
            <a:r>
              <a:rPr lang="en-US" dirty="0"/>
              <a:t>(Referred to as a </a:t>
            </a:r>
            <a:r>
              <a:rPr lang="en-US" b="1" i="1" dirty="0"/>
              <a:t>Source-Follower</a:t>
            </a:r>
            <a:r>
              <a:rPr lang="en-US" i="1" dirty="0"/>
              <a:t>; Corresponds to the </a:t>
            </a:r>
            <a:r>
              <a:rPr lang="en-US" i="1" u="sng" dirty="0"/>
              <a:t>emitter-follower</a:t>
            </a:r>
            <a:r>
              <a:rPr lang="en-US" dirty="0"/>
              <a:t>)</a:t>
            </a:r>
          </a:p>
          <a:p>
            <a:pPr lvl="2">
              <a:lnSpc>
                <a:spcPct val="150000"/>
              </a:lnSpc>
            </a:pPr>
            <a:r>
              <a:rPr lang="en-US" b="1" dirty="0"/>
              <a:t>Common-Gate</a:t>
            </a:r>
            <a:r>
              <a:rPr lang="en-US" dirty="0"/>
              <a:t> (</a:t>
            </a:r>
            <a:r>
              <a:rPr lang="en-US" i="1" dirty="0"/>
              <a:t>Corresponds to the </a:t>
            </a:r>
            <a:r>
              <a:rPr lang="en-US" i="1" u="sng" dirty="0"/>
              <a:t>common-base</a:t>
            </a:r>
            <a:r>
              <a:rPr lang="en-US" dirty="0"/>
              <a:t>)</a:t>
            </a:r>
            <a:endParaRPr lang="en-US" b="1" dirty="0"/>
          </a:p>
          <a:p>
            <a:pPr lvl="1">
              <a:lnSpc>
                <a:spcPct val="150000"/>
              </a:lnSpc>
            </a:pPr>
            <a:r>
              <a:rPr lang="en-US" sz="2000" dirty="0"/>
              <a:t>FET amplifiers are </a:t>
            </a:r>
            <a:r>
              <a:rPr lang="en-US" sz="2000" u="sng" dirty="0"/>
              <a:t>strictly</a:t>
            </a:r>
            <a:r>
              <a:rPr lang="en-US" sz="2000" dirty="0"/>
              <a:t> </a:t>
            </a:r>
            <a:r>
              <a:rPr lang="en-US" sz="2000" b="1" dirty="0"/>
              <a:t>voltage-controlled</a:t>
            </a:r>
            <a:r>
              <a:rPr lang="en-US" sz="2000" dirty="0"/>
              <a:t> devices</a:t>
            </a:r>
          </a:p>
          <a:p>
            <a:pPr lvl="1">
              <a:lnSpc>
                <a:spcPct val="150000"/>
              </a:lnSpc>
            </a:pPr>
            <a:r>
              <a:rPr lang="en-US" sz="2000" b="1" dirty="0"/>
              <a:t>“Common” = </a:t>
            </a:r>
            <a:r>
              <a:rPr lang="en-US" sz="2000" dirty="0"/>
              <a:t>The part of the transistor used by both the input and output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Common-Source Amplifier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36CCC8-8305-4069-919C-C12370A99842}"/>
              </a:ext>
            </a:extLst>
          </p:cNvPr>
          <p:cNvSpPr txBox="1"/>
          <p:nvPr/>
        </p:nvSpPr>
        <p:spPr>
          <a:xfrm>
            <a:off x="732971" y="2735943"/>
            <a:ext cx="536302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Can be used as a variable resistance – Usually operates in </a:t>
            </a:r>
            <a:r>
              <a:rPr lang="en-US" b="1" i="1" dirty="0"/>
              <a:t>saturation region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Drain-Source channel can be treated as a current source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positive increase in input amplitude </a:t>
            </a:r>
            <a:r>
              <a:rPr lang="en-US" b="1" i="1" dirty="0"/>
              <a:t>reduces</a:t>
            </a:r>
            <a:r>
              <a:rPr lang="en-US" dirty="0"/>
              <a:t> output voltage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output signal is </a:t>
            </a:r>
            <a:r>
              <a:rPr lang="en-US" b="1" i="1" dirty="0"/>
              <a:t>inverted</a:t>
            </a:r>
            <a:r>
              <a:rPr lang="en-US" dirty="0"/>
              <a:t> relative to its input signal (similar to CE)</a:t>
            </a:r>
          </a:p>
          <a:p>
            <a:endParaRPr lang="en-US" dirty="0"/>
          </a:p>
        </p:txBody>
      </p:sp>
      <p:pic>
        <p:nvPicPr>
          <p:cNvPr id="8" name="Picture 7" descr="FET Common Source Amplifier Circuit » Electronics Notes">
            <a:extLst>
              <a:ext uri="{FF2B5EF4-FFF2-40B4-BE49-F238E27FC236}">
                <a16:creationId xmlns:a16="http://schemas.microsoft.com/office/drawing/2014/main" id="{ECF446BD-AC8B-4DEA-AF2D-9CDE2F82F1F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808" y="2436018"/>
            <a:ext cx="3150735" cy="30836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63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Common-Drain (Source-Follower) Amplifier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36CCC8-8305-4069-919C-C12370A99842}"/>
              </a:ext>
            </a:extLst>
          </p:cNvPr>
          <p:cNvSpPr txBox="1"/>
          <p:nvPr/>
        </p:nvSpPr>
        <p:spPr>
          <a:xfrm>
            <a:off x="732971" y="2735943"/>
            <a:ext cx="5363029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Generally referred to as a </a:t>
            </a:r>
            <a:r>
              <a:rPr lang="en-US" b="1" i="1" dirty="0"/>
              <a:t>Source-Follower </a:t>
            </a:r>
            <a:r>
              <a:rPr lang="en-US" dirty="0"/>
              <a:t>amplifier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Source</a:t>
            </a:r>
            <a:r>
              <a:rPr lang="en-US" dirty="0"/>
              <a:t> voltage follows </a:t>
            </a:r>
            <a:r>
              <a:rPr lang="en-US" b="1" dirty="0"/>
              <a:t>input</a:t>
            </a:r>
            <a:r>
              <a:rPr lang="en-US" dirty="0"/>
              <a:t> voltage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Exhibits </a:t>
            </a:r>
            <a:r>
              <a:rPr lang="en-US" b="1" i="1" dirty="0"/>
              <a:t>unity </a:t>
            </a:r>
            <a:r>
              <a:rPr lang="en-US" b="1" i="1" u="sng" dirty="0"/>
              <a:t>voltage</a:t>
            </a:r>
            <a:r>
              <a:rPr lang="en-US" b="1" i="1" dirty="0"/>
              <a:t> gain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Used as a </a:t>
            </a:r>
            <a:r>
              <a:rPr lang="en-US" b="1" i="1" dirty="0"/>
              <a:t>buffer amplifier</a:t>
            </a:r>
            <a:r>
              <a:rPr lang="en-US" dirty="0"/>
              <a:t> to couple low impedance loads or protect sensitive circuits</a:t>
            </a:r>
            <a:endParaRPr lang="en-US" b="1" i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Used when a </a:t>
            </a:r>
            <a:r>
              <a:rPr lang="en-US" b="1" dirty="0"/>
              <a:t>high input/low output impedance </a:t>
            </a:r>
            <a:r>
              <a:rPr lang="en-US" dirty="0"/>
              <a:t>is required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E3CE56-7300-490F-8EA9-102808320F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223" y="2439193"/>
            <a:ext cx="3184754" cy="3124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482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Common-Gate Amplifier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36CCC8-8305-4069-919C-C12370A99842}"/>
              </a:ext>
            </a:extLst>
          </p:cNvPr>
          <p:cNvSpPr txBox="1"/>
          <p:nvPr/>
        </p:nvSpPr>
        <p:spPr>
          <a:xfrm>
            <a:off x="732971" y="2735943"/>
            <a:ext cx="536302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Exhibits </a:t>
            </a:r>
            <a:r>
              <a:rPr lang="en-US" b="1" i="1" dirty="0"/>
              <a:t>unity </a:t>
            </a:r>
            <a:r>
              <a:rPr lang="en-US" b="1" i="1" u="sng" dirty="0"/>
              <a:t>current</a:t>
            </a:r>
            <a:r>
              <a:rPr lang="en-US" b="1" i="1" dirty="0"/>
              <a:t> gain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Exhibits </a:t>
            </a:r>
            <a:r>
              <a:rPr lang="en-US" b="1" i="1" dirty="0"/>
              <a:t>high </a:t>
            </a:r>
            <a:r>
              <a:rPr lang="en-US" b="1" i="1" u="sng" dirty="0"/>
              <a:t>voltage</a:t>
            </a:r>
            <a:r>
              <a:rPr lang="en-US" b="1" i="1" dirty="0"/>
              <a:t> gain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Used when a </a:t>
            </a:r>
            <a:r>
              <a:rPr lang="en-US" b="1" dirty="0"/>
              <a:t>low input/high output impedance </a:t>
            </a:r>
            <a:r>
              <a:rPr lang="en-US" dirty="0"/>
              <a:t>is required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Useful for Ham radio pre-amplifiers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Often chosen as </a:t>
            </a:r>
            <a:r>
              <a:rPr lang="en-US" b="1" dirty="0"/>
              <a:t>pre-amplifiers</a:t>
            </a:r>
            <a:r>
              <a:rPr lang="en-US" dirty="0"/>
              <a:t> because their </a:t>
            </a:r>
            <a:r>
              <a:rPr lang="en-US" b="1" i="1" dirty="0"/>
              <a:t>high voltage gain</a:t>
            </a:r>
            <a:r>
              <a:rPr lang="en-US" dirty="0"/>
              <a:t> and </a:t>
            </a:r>
            <a:r>
              <a:rPr lang="en-US" b="1" i="1" dirty="0"/>
              <a:t>low input impedance </a:t>
            </a:r>
            <a:r>
              <a:rPr lang="en-US" dirty="0"/>
              <a:t>can match coaxial cable impedances</a:t>
            </a:r>
            <a:endParaRPr lang="en-US" b="1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67AEA3-B24D-4530-A751-67C34C0752D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223" y="2433467"/>
            <a:ext cx="3156291" cy="30861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803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8EFC-4507-48D2-BF47-EB2B7B11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3F63D-A6B8-4A29-92BD-4ACB2C60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Self-biased FET Amplifiers</a:t>
            </a:r>
          </a:p>
          <a:p>
            <a:pPr marL="0" indent="0">
              <a:buNone/>
            </a:pPr>
            <a:endParaRPr lang="en-US" sz="1800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sz="1600" b="1" dirty="0"/>
              <a:t>FET amplifiers are usually self-biased to prevent DC voltage build up affecting conductivity (C</a:t>
            </a:r>
            <a:r>
              <a:rPr lang="en-US" sz="1600" b="1" baseline="-25000" dirty="0"/>
              <a:t>IN</a:t>
            </a:r>
            <a:r>
              <a:rPr lang="en-US" sz="1600" b="1" dirty="0"/>
              <a:t> plus R</a:t>
            </a:r>
            <a:r>
              <a:rPr lang="en-US" sz="1600" b="1" baseline="-25000" dirty="0"/>
              <a:t>G</a:t>
            </a:r>
            <a:r>
              <a:rPr lang="en-US" sz="1600" b="1" dirty="0"/>
              <a:t> or R</a:t>
            </a:r>
            <a:r>
              <a:rPr lang="en-US" sz="1600" b="1" baseline="-25000" dirty="0"/>
              <a:t>S</a:t>
            </a:r>
            <a:r>
              <a:rPr lang="en-US" sz="1600" b="1" dirty="0"/>
              <a:t>)</a:t>
            </a:r>
          </a:p>
          <a:p>
            <a:pPr marL="0" indent="0">
              <a:buNone/>
            </a:pPr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5149F-75D4-44B2-9B1D-4C3E9D16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C868C1-C736-4A74-A9D7-235FB0DE3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752E70-95F4-45FF-B302-0769A89FA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46939" y="3337182"/>
            <a:ext cx="2460764" cy="18766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D6EE8C-44F3-4215-97FF-F4A8D20BFE3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034696" y="3405899"/>
            <a:ext cx="2677502" cy="18747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0FDC2B-F9AF-4DF9-9AFF-18FBBA6B5C5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371493" y="3291746"/>
            <a:ext cx="3323012" cy="19888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885D22-2E3B-4542-854F-F3C7193C9A5E}"/>
              </a:ext>
            </a:extLst>
          </p:cNvPr>
          <p:cNvSpPr txBox="1"/>
          <p:nvPr/>
        </p:nvSpPr>
        <p:spPr>
          <a:xfrm>
            <a:off x="1378424" y="5280609"/>
            <a:ext cx="1671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/>
              <a:t>Common-Source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EB3D3-8C3D-42C8-AA1F-3EA712C8DA60}"/>
              </a:ext>
            </a:extLst>
          </p:cNvPr>
          <p:cNvSpPr txBox="1"/>
          <p:nvPr/>
        </p:nvSpPr>
        <p:spPr>
          <a:xfrm>
            <a:off x="4688006" y="5280610"/>
            <a:ext cx="161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/>
              <a:t>Common-Drain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7142A4-05C1-4CA1-9EC7-D6E58D8B7FF6}"/>
              </a:ext>
            </a:extLst>
          </p:cNvPr>
          <p:cNvSpPr txBox="1"/>
          <p:nvPr/>
        </p:nvSpPr>
        <p:spPr>
          <a:xfrm>
            <a:off x="8254732" y="5280609"/>
            <a:ext cx="161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/>
              <a:t>Common-Gate</a:t>
            </a:r>
          </a:p>
        </p:txBody>
      </p:sp>
    </p:spTree>
    <p:extLst>
      <p:ext uri="{BB962C8B-B14F-4D97-AF65-F5344CB8AC3E}">
        <p14:creationId xmlns:p14="http://schemas.microsoft.com/office/powerpoint/2010/main" val="381680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Field-Effect Transistor (FET) Comparison</a:t>
            </a:r>
          </a:p>
          <a:p>
            <a:pPr marL="0" indent="0">
              <a:buNone/>
            </a:pPr>
            <a:endParaRPr lang="en-US" sz="1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FF21614-45B1-4694-879B-839406C4D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098283"/>
              </p:ext>
            </p:extLst>
          </p:nvPr>
        </p:nvGraphicFramePr>
        <p:xfrm>
          <a:off x="2032000" y="2724776"/>
          <a:ext cx="8128000" cy="380892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72131113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737226306"/>
                    </a:ext>
                  </a:extLst>
                </a:gridCol>
              </a:tblGrid>
              <a:tr h="48861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JFET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MOSFET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489632"/>
                  </a:ext>
                </a:extLst>
              </a:tr>
              <a:tr h="370379">
                <a:tc>
                  <a:txBody>
                    <a:bodyPr/>
                    <a:lstStyle/>
                    <a:p>
                      <a:r>
                        <a:rPr lang="en-US" dirty="0"/>
                        <a:t>Comparatively harder to fabricate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Comparatively easier to fabricate</a:t>
                      </a:r>
                      <a:endParaRPr lang="en-US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919385"/>
                  </a:ext>
                </a:extLst>
              </a:tr>
              <a:tr h="575137">
                <a:tc>
                  <a:txBody>
                    <a:bodyPr/>
                    <a:lstStyle/>
                    <a:p>
                      <a:r>
                        <a:rPr lang="en-US" dirty="0"/>
                        <a:t>Operated only in depletion mode</a:t>
                      </a:r>
                      <a:endParaRPr lang="en-US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Can be operated in both depletion and enhancement modes</a:t>
                      </a:r>
                      <a:endParaRPr lang="en-US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675973"/>
                  </a:ext>
                </a:extLst>
              </a:tr>
              <a:tr h="575137">
                <a:tc>
                  <a:txBody>
                    <a:bodyPr/>
                    <a:lstStyle/>
                    <a:p>
                      <a:r>
                        <a:rPr lang="en-US" dirty="0"/>
                        <a:t>Drain resistance is 1 M</a:t>
                      </a:r>
                      <a:r>
                        <a:rPr lang="el-GR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Results in flatter output characteristics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Drain resistance is 50 k</a:t>
                      </a:r>
                      <a:r>
                        <a:rPr lang="el-GR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127348"/>
                  </a:ext>
                </a:extLst>
              </a:tr>
              <a:tr h="389614">
                <a:tc>
                  <a:txBody>
                    <a:bodyPr/>
                    <a:lstStyle/>
                    <a:p>
                      <a:r>
                        <a:rPr lang="en-US" dirty="0"/>
                        <a:t>Gate leakage current is roughly 10</a:t>
                      </a:r>
                      <a:r>
                        <a:rPr lang="en-US" baseline="30000" dirty="0"/>
                        <a:t>-9</a:t>
                      </a:r>
                      <a:r>
                        <a:rPr lang="en-US" baseline="0" dirty="0"/>
                        <a:t> Amp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Gate leakage current is roughly 10</a:t>
                      </a:r>
                      <a:r>
                        <a:rPr lang="en-US" baseline="30000" dirty="0"/>
                        <a:t>-12</a:t>
                      </a:r>
                      <a:r>
                        <a:rPr lang="en-US" baseline="0" dirty="0"/>
                        <a:t> Amp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053243"/>
                  </a:ext>
                </a:extLst>
              </a:tr>
              <a:tr h="575137">
                <a:tc>
                  <a:txBody>
                    <a:bodyPr/>
                    <a:lstStyle/>
                    <a:p>
                      <a:r>
                        <a:rPr lang="en-US" dirty="0"/>
                        <a:t>Input resistance is roughly 10</a:t>
                      </a:r>
                      <a:r>
                        <a:rPr lang="en-US" baseline="30000" dirty="0"/>
                        <a:t>8</a:t>
                      </a:r>
                      <a:r>
                        <a:rPr lang="en-US" baseline="0" dirty="0"/>
                        <a:t> </a:t>
                      </a:r>
                      <a:r>
                        <a:rPr lang="el-GR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Input resistance is in the range of 10</a:t>
                      </a:r>
                      <a:r>
                        <a:rPr lang="en-US" baseline="30000" dirty="0"/>
                        <a:t>10</a:t>
                      </a:r>
                      <a:r>
                        <a:rPr lang="en-US" baseline="0" dirty="0"/>
                        <a:t> </a:t>
                      </a:r>
                      <a:r>
                        <a:rPr lang="el-GR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en-US" dirty="0"/>
                        <a:t>10</a:t>
                      </a:r>
                      <a:r>
                        <a:rPr lang="en-US" baseline="30000" dirty="0"/>
                        <a:t>15</a:t>
                      </a:r>
                      <a:r>
                        <a:rPr lang="en-US" baseline="0" dirty="0"/>
                        <a:t> </a:t>
                      </a:r>
                      <a:r>
                        <a:rPr lang="el-GR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809369"/>
                  </a:ext>
                </a:extLst>
              </a:tr>
              <a:tr h="575137">
                <a:tc>
                  <a:txBody>
                    <a:bodyPr/>
                    <a:lstStyle/>
                    <a:p>
                      <a:r>
                        <a:rPr lang="en-US" dirty="0"/>
                        <a:t>Non-symmetrical 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Symmetrical device – Source and Drain terminals can be interchanged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9927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1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8171" y="1780382"/>
            <a:ext cx="8576050" cy="39218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Field-Effect Transistor (FET) Amplifiers</a:t>
            </a:r>
          </a:p>
          <a:p>
            <a:pPr lvl="1"/>
            <a:endParaRPr lang="en-US" dirty="0"/>
          </a:p>
          <a:p>
            <a:pPr lvl="1">
              <a:lnSpc>
                <a:spcPct val="100000"/>
              </a:lnSpc>
            </a:pPr>
            <a:r>
              <a:rPr lang="en-US" sz="2000" dirty="0"/>
              <a:t>Because of their advantages, </a:t>
            </a:r>
            <a:r>
              <a:rPr lang="en-US" sz="2000" b="1" i="1" dirty="0"/>
              <a:t>MOSFETs are more widely used</a:t>
            </a:r>
            <a:r>
              <a:rPr lang="en-US" sz="2000" dirty="0"/>
              <a:t> than JFETs</a:t>
            </a:r>
            <a:endParaRPr lang="en-US" sz="2000" b="1" i="1" dirty="0"/>
          </a:p>
          <a:p>
            <a:pPr lvl="1">
              <a:lnSpc>
                <a:spcPct val="100000"/>
              </a:lnSpc>
            </a:pPr>
            <a:endParaRPr lang="en-US" sz="2000" b="1" i="1" dirty="0"/>
          </a:p>
          <a:p>
            <a:pPr lvl="1">
              <a:lnSpc>
                <a:spcPct val="100000"/>
              </a:lnSpc>
            </a:pPr>
            <a:r>
              <a:rPr lang="en-US" sz="2000" dirty="0"/>
              <a:t>MOSFETs are widely used in analog signal switching applications</a:t>
            </a:r>
          </a:p>
          <a:p>
            <a:pPr lvl="1">
              <a:lnSpc>
                <a:spcPct val="100000"/>
              </a:lnSpc>
            </a:pPr>
            <a:endParaRPr lang="en-US" sz="2000" dirty="0"/>
          </a:p>
          <a:p>
            <a:pPr lvl="1">
              <a:lnSpc>
                <a:spcPct val="100000"/>
              </a:lnSpc>
            </a:pPr>
            <a:r>
              <a:rPr lang="en-US" sz="2000" dirty="0"/>
              <a:t>MOSFETs are </a:t>
            </a:r>
            <a:r>
              <a:rPr lang="en-US" sz="2000" b="1" i="1" u="sng" dirty="0"/>
              <a:t>highly susceptible to overload voltages</a:t>
            </a:r>
            <a:r>
              <a:rPr lang="en-US" sz="2000" b="1" i="1" dirty="0"/>
              <a:t> </a:t>
            </a:r>
            <a:r>
              <a:rPr lang="en-US" sz="2000" dirty="0"/>
              <a:t>– Care must be taken during handling and installation not to damage with static charges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6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1">
              <a:lnSpc>
                <a:spcPct val="150000"/>
              </a:lnSpc>
            </a:pPr>
            <a:r>
              <a:rPr lang="en-US" sz="2000" dirty="0"/>
              <a:t>One of the most </a:t>
            </a:r>
            <a:r>
              <a:rPr lang="en-US" sz="2000" b="1" i="1" dirty="0"/>
              <a:t>widely used</a:t>
            </a:r>
            <a:r>
              <a:rPr lang="en-US" sz="2000" dirty="0"/>
              <a:t> linear IC devices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Built as a </a:t>
            </a:r>
            <a:r>
              <a:rPr lang="en-US" sz="2000" b="1" i="1" dirty="0"/>
              <a:t>package</a:t>
            </a:r>
            <a:r>
              <a:rPr lang="en-US" sz="2000" dirty="0"/>
              <a:t> to </a:t>
            </a:r>
            <a:r>
              <a:rPr lang="en-US" sz="2000" b="1" i="1" dirty="0"/>
              <a:t>ensure close matching</a:t>
            </a:r>
            <a:r>
              <a:rPr lang="en-US" sz="2000" dirty="0"/>
              <a:t> of circuit </a:t>
            </a:r>
            <a:r>
              <a:rPr lang="en-US" sz="2000" b="1" i="1" dirty="0"/>
              <a:t>components</a:t>
            </a:r>
          </a:p>
          <a:p>
            <a:pPr lvl="1">
              <a:lnSpc>
                <a:spcPct val="150000"/>
              </a:lnSpc>
            </a:pPr>
            <a:r>
              <a:rPr lang="en-US" sz="2000" b="1" dirty="0"/>
              <a:t>Much higher performance</a:t>
            </a:r>
            <a:r>
              <a:rPr lang="en-US" sz="2000" dirty="0"/>
              <a:t> than similar circuits built using discrete components</a:t>
            </a:r>
          </a:p>
          <a:p>
            <a:pPr lvl="2">
              <a:lnSpc>
                <a:spcPct val="150000"/>
              </a:lnSpc>
            </a:pPr>
            <a:r>
              <a:rPr lang="en-US" sz="1800" b="1" i="1" dirty="0"/>
              <a:t>Infinite input impedance</a:t>
            </a:r>
          </a:p>
          <a:p>
            <a:pPr lvl="2">
              <a:lnSpc>
                <a:spcPct val="150000"/>
              </a:lnSpc>
            </a:pPr>
            <a:r>
              <a:rPr lang="en-US" sz="1800" b="1" i="1" dirty="0"/>
              <a:t>Zero output impedance</a:t>
            </a:r>
          </a:p>
          <a:p>
            <a:pPr lvl="2">
              <a:lnSpc>
                <a:spcPct val="150000"/>
              </a:lnSpc>
            </a:pPr>
            <a:r>
              <a:rPr lang="en-US" sz="1800" b="1" i="1" dirty="0"/>
              <a:t>Open loop voltage gain near infinity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92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08217-CCCD-4A15-9054-C8E18A289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br>
              <a:rPr lang="en-US" sz="4400" b="1" dirty="0">
                <a:solidFill>
                  <a:srgbClr val="C00000"/>
                </a:solidFill>
              </a:rPr>
            </a:br>
            <a:br>
              <a:rPr lang="en-US" sz="2400" b="1" dirty="0">
                <a:solidFill>
                  <a:srgbClr val="C00000"/>
                </a:solidFill>
              </a:rPr>
            </a:b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6A263-1ECE-4F03-968F-1E7FCC78B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Instructor : Bill Smith, KQ1S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Amateur Extra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Licensed since 1983 </a:t>
            </a:r>
          </a:p>
          <a:p>
            <a:pPr>
              <a:lnSpc>
                <a:spcPct val="100000"/>
              </a:lnSpc>
            </a:pPr>
            <a:endParaRPr lang="en-US" i="1" dirty="0"/>
          </a:p>
          <a:p>
            <a:pPr>
              <a:lnSpc>
                <a:spcPct val="100000"/>
              </a:lnSpc>
            </a:pPr>
            <a:r>
              <a:rPr lang="en-US" i="1" dirty="0">
                <a:solidFill>
                  <a:schemeClr val="accent1"/>
                </a:solidFill>
              </a:rPr>
              <a:t>The ARRL Handbook for Radio Communications</a:t>
            </a:r>
            <a:r>
              <a:rPr lang="en-US" dirty="0">
                <a:solidFill>
                  <a:schemeClr val="accent1"/>
                </a:solidFill>
              </a:rPr>
              <a:t>, 98</a:t>
            </a:r>
            <a:r>
              <a:rPr lang="en-US" baseline="30000" dirty="0">
                <a:solidFill>
                  <a:schemeClr val="accent1"/>
                </a:solidFill>
              </a:rPr>
              <a:t>th</a:t>
            </a:r>
            <a:r>
              <a:rPr lang="en-US" dirty="0">
                <a:solidFill>
                  <a:schemeClr val="accent1"/>
                </a:solidFill>
              </a:rPr>
              <a:t> Edition, 2021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Sections 4.5.7 – 4.11.11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0CC4D-489C-4542-9370-90ECB8115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91E60B-5D5F-4533-9FFE-9C0901476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2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DEDF3D-80E2-4132-958B-9A2BCD68509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60" y="3283943"/>
            <a:ext cx="4046992" cy="222227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07731F-CBAF-4774-9706-4B94364014F2}"/>
              </a:ext>
            </a:extLst>
          </p:cNvPr>
          <p:cNvSpPr txBox="1"/>
          <p:nvPr/>
        </p:nvSpPr>
        <p:spPr>
          <a:xfrm>
            <a:off x="5793093" y="3032856"/>
            <a:ext cx="4958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Though the Op Amp is valued for its nearly infinite input impedance, current in the </a:t>
            </a:r>
            <a:r>
              <a:rPr lang="en-US" b="1" i="1" dirty="0" err="1"/>
              <a:t>nanoAmp</a:t>
            </a:r>
            <a:r>
              <a:rPr lang="en-US" b="1" i="1" dirty="0"/>
              <a:t> range </a:t>
            </a:r>
            <a:r>
              <a:rPr lang="en-US" dirty="0"/>
              <a:t>does actually flow</a:t>
            </a:r>
          </a:p>
          <a:p>
            <a:endParaRPr lang="en-US" dirty="0"/>
          </a:p>
          <a:p>
            <a:r>
              <a:rPr lang="en-US" dirty="0"/>
              <a:t>- At times, a </a:t>
            </a:r>
            <a:r>
              <a:rPr lang="en-US" b="1" i="1" dirty="0"/>
              <a:t>small (mV) DC offset voltage</a:t>
            </a:r>
            <a:r>
              <a:rPr lang="en-US" dirty="0"/>
              <a:t>, known as an </a:t>
            </a:r>
            <a:r>
              <a:rPr lang="en-US" b="1" i="1" dirty="0"/>
              <a:t>input offset voltage</a:t>
            </a:r>
            <a:r>
              <a:rPr lang="en-US" dirty="0"/>
              <a:t>, is applied to the input terminals through a potentiometer (The </a:t>
            </a:r>
            <a:r>
              <a:rPr lang="en-US" b="1" dirty="0"/>
              <a:t>741</a:t>
            </a:r>
            <a:r>
              <a:rPr lang="en-US" dirty="0"/>
              <a:t> Op Amp has pins for this purpose)</a:t>
            </a:r>
          </a:p>
        </p:txBody>
      </p:sp>
    </p:spTree>
    <p:extLst>
      <p:ext uri="{BB962C8B-B14F-4D97-AF65-F5344CB8AC3E}">
        <p14:creationId xmlns:p14="http://schemas.microsoft.com/office/powerpoint/2010/main" val="36787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31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58C22A-9755-4209-A299-D842893D15A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150" y="2822689"/>
            <a:ext cx="4046992" cy="2222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30E378-5F18-41B3-A20A-E6994986250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371" y="2656566"/>
            <a:ext cx="3585027" cy="2764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4299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Components`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7EEB3A-09CD-47CC-8F7B-AA463FFF646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06924" y="2421255"/>
            <a:ext cx="5372337" cy="375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137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9782471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2">
              <a:lnSpc>
                <a:spcPct val="150000"/>
              </a:lnSpc>
            </a:pPr>
            <a:r>
              <a:rPr lang="en-US" dirty="0"/>
              <a:t>Like transistors, Op Amps have a </a:t>
            </a:r>
            <a:r>
              <a:rPr lang="en-US" b="1" i="1" dirty="0"/>
              <a:t>limited frequency response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The upper bandwidth limit is called its </a:t>
            </a:r>
            <a:r>
              <a:rPr lang="en-US" b="1" i="1" dirty="0"/>
              <a:t>Gain-Bandwidth Product </a:t>
            </a:r>
            <a:r>
              <a:rPr lang="en-US" b="1" dirty="0"/>
              <a:t>(</a:t>
            </a:r>
            <a:r>
              <a:rPr lang="en-US" b="1" i="1" dirty="0"/>
              <a:t>GBW</a:t>
            </a:r>
            <a:r>
              <a:rPr lang="en-US" b="1" dirty="0"/>
              <a:t>)</a:t>
            </a:r>
          </a:p>
          <a:p>
            <a:pPr lvl="3">
              <a:lnSpc>
                <a:spcPct val="150000"/>
              </a:lnSpc>
            </a:pPr>
            <a:r>
              <a:rPr lang="en-US" dirty="0"/>
              <a:t>GBW is the </a:t>
            </a:r>
            <a:r>
              <a:rPr lang="en-US" b="1" dirty="0"/>
              <a:t>maximum product of gain &amp; frequency</a:t>
            </a:r>
            <a:r>
              <a:rPr lang="en-US" dirty="0"/>
              <a:t> available in the circuit</a:t>
            </a:r>
          </a:p>
          <a:p>
            <a:pPr lvl="3">
              <a:lnSpc>
                <a:spcPct val="150000"/>
              </a:lnSpc>
            </a:pPr>
            <a:r>
              <a:rPr lang="en-US" b="1" dirty="0"/>
              <a:t>Voltage Gain x Frequency = GBW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dirty="0"/>
              <a:t>	</a:t>
            </a:r>
            <a:r>
              <a:rPr lang="en-US" b="1" u="sng" dirty="0"/>
              <a:t>Example</a:t>
            </a:r>
            <a:r>
              <a:rPr lang="en-US" b="1" dirty="0"/>
              <a:t>: </a:t>
            </a:r>
            <a:r>
              <a:rPr lang="en-US" dirty="0"/>
              <a:t>Calculate the maximum frequency for an Op Amp with a GBW of 10 MHz 	connected to a x40 voltage amplifier = </a:t>
            </a:r>
            <a:r>
              <a:rPr lang="en-US" b="1" dirty="0"/>
              <a:t>GBW/gain</a:t>
            </a:r>
            <a:r>
              <a:rPr lang="en-US" dirty="0"/>
              <a:t> = 10 MHZ/40 </a:t>
            </a:r>
            <a:r>
              <a:rPr lang="en-US" b="1" i="1" dirty="0"/>
              <a:t>= 250 kHz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14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9782471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2"/>
            <a:endParaRPr lang="en-US" b="1" dirty="0"/>
          </a:p>
          <a:p>
            <a:pPr lvl="2"/>
            <a:r>
              <a:rPr lang="en-US" sz="1800" b="1" dirty="0"/>
              <a:t>Common Mode Signals (CMRR) – </a:t>
            </a:r>
            <a:r>
              <a:rPr lang="en-US" sz="1800" dirty="0"/>
              <a:t>Signals (many times noise) that appear equally at all terminals</a:t>
            </a:r>
          </a:p>
          <a:p>
            <a:pPr lvl="3"/>
            <a:r>
              <a:rPr lang="en-US" dirty="0"/>
              <a:t>Op Amps only respond to </a:t>
            </a:r>
            <a:r>
              <a:rPr lang="en-US" b="1" i="1" dirty="0"/>
              <a:t>differences in voltage</a:t>
            </a:r>
            <a:r>
              <a:rPr lang="en-US" dirty="0"/>
              <a:t> at the input terminals</a:t>
            </a:r>
          </a:p>
          <a:p>
            <a:pPr lvl="3"/>
            <a:r>
              <a:rPr lang="en-US" dirty="0"/>
              <a:t>CMRR signals appear as </a:t>
            </a:r>
            <a:r>
              <a:rPr lang="en-US" b="1" i="1" dirty="0"/>
              <a:t>equal voltages</a:t>
            </a:r>
            <a:r>
              <a:rPr lang="en-US" dirty="0"/>
              <a:t>, so are rejected</a:t>
            </a:r>
          </a:p>
          <a:p>
            <a:pPr lvl="3"/>
            <a:r>
              <a:rPr lang="en-US" dirty="0"/>
              <a:t>Very important for small signal circuits where noise could overpower desired signal</a:t>
            </a:r>
          </a:p>
          <a:p>
            <a:pPr marL="1371600" lvl="3" indent="0">
              <a:buNone/>
            </a:pPr>
            <a:endParaRPr lang="en-US" b="1" dirty="0"/>
          </a:p>
          <a:p>
            <a:pPr lvl="2"/>
            <a:r>
              <a:rPr lang="en-US" sz="1800" b="1" dirty="0"/>
              <a:t>Power Supply Rejection Ratio (PSRR) –</a:t>
            </a:r>
            <a:r>
              <a:rPr lang="en-US" sz="1800" dirty="0"/>
              <a:t> The measure of an Op Amp’s ability to continue performing well despite power supply imbalance or noise</a:t>
            </a:r>
          </a:p>
          <a:p>
            <a:pPr lvl="3"/>
            <a:r>
              <a:rPr lang="en-US" dirty="0"/>
              <a:t>Changes in power supply voltages translate to the Op Amp’s internal circuitry</a:t>
            </a:r>
          </a:p>
          <a:p>
            <a:pPr lvl="3"/>
            <a:r>
              <a:rPr lang="en-US" dirty="0"/>
              <a:t>The ability to ignore these anomalies is highly desired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6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9782471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2"/>
            <a:endParaRPr lang="en-US" b="1" dirty="0"/>
          </a:p>
          <a:p>
            <a:pPr lvl="2"/>
            <a:r>
              <a:rPr lang="en-US" sz="1800" b="1" dirty="0"/>
              <a:t>Rails –</a:t>
            </a:r>
            <a:r>
              <a:rPr lang="en-US" sz="1800" dirty="0"/>
              <a:t> The voltage signal limits that an Op Amp can accept and amplify</a:t>
            </a:r>
          </a:p>
          <a:p>
            <a:pPr lvl="3">
              <a:lnSpc>
                <a:spcPct val="150000"/>
              </a:lnSpc>
            </a:pPr>
            <a:r>
              <a:rPr lang="en-US" sz="1600" dirty="0"/>
              <a:t>The </a:t>
            </a:r>
            <a:r>
              <a:rPr lang="en-US" sz="1600" b="1" i="1" dirty="0"/>
              <a:t>theoretical</a:t>
            </a:r>
            <a:r>
              <a:rPr lang="en-US" sz="1600" dirty="0"/>
              <a:t> limits are the upper and lower power supply voltages</a:t>
            </a:r>
          </a:p>
          <a:p>
            <a:pPr lvl="3">
              <a:lnSpc>
                <a:spcPct val="150000"/>
              </a:lnSpc>
            </a:pPr>
            <a:r>
              <a:rPr lang="en-US" sz="1600" dirty="0"/>
              <a:t>The voltages can be symmetrical or non-symmetrical, similar or dissimilar polarities</a:t>
            </a:r>
          </a:p>
          <a:p>
            <a:pPr lvl="3">
              <a:lnSpc>
                <a:spcPct val="150000"/>
              </a:lnSpc>
            </a:pPr>
            <a:r>
              <a:rPr lang="en-US" sz="1600" b="1" i="1" dirty="0"/>
              <a:t>In practice</a:t>
            </a:r>
            <a:r>
              <a:rPr lang="en-US" sz="1600" dirty="0"/>
              <a:t>, Op Amps will clip the signal </a:t>
            </a:r>
            <a:r>
              <a:rPr lang="en-US" sz="1600" b="1" i="1" dirty="0"/>
              <a:t>roughly 0.7 V to 1.4 V</a:t>
            </a:r>
            <a:r>
              <a:rPr lang="en-US" sz="1600" dirty="0"/>
              <a:t> </a:t>
            </a:r>
            <a:r>
              <a:rPr lang="en-US" sz="1600" i="1" dirty="0"/>
              <a:t>prior to the rail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More precise rail-to-rail Op Amps have been developed to </a:t>
            </a:r>
            <a:r>
              <a:rPr lang="en-US" sz="1600" b="1" i="1" dirty="0"/>
              <a:t>limit the clipping </a:t>
            </a:r>
            <a:r>
              <a:rPr lang="en-US" sz="1600" dirty="0"/>
              <a:t>level to within</a:t>
            </a:r>
          </a:p>
          <a:p>
            <a:pPr marL="1371600" lvl="3" indent="0">
              <a:lnSpc>
                <a:spcPct val="100000"/>
              </a:lnSpc>
              <a:buNone/>
            </a:pPr>
            <a:r>
              <a:rPr lang="en-US" sz="1600" dirty="0"/>
              <a:t>     </a:t>
            </a:r>
            <a:r>
              <a:rPr lang="en-US" sz="1600" b="1" i="1" dirty="0"/>
              <a:t>tens of mV </a:t>
            </a:r>
            <a:r>
              <a:rPr lang="en-US" sz="1600" dirty="0"/>
              <a:t>of the rails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4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F13C6B-6CC6-45A5-BA2F-D672E7C210E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94832" y="2348072"/>
            <a:ext cx="5943600" cy="39185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BEA2FC-F7E9-4627-B75D-5D3C7A93FE23}"/>
              </a:ext>
            </a:extLst>
          </p:cNvPr>
          <p:cNvSpPr txBox="1"/>
          <p:nvPr/>
        </p:nvSpPr>
        <p:spPr>
          <a:xfrm>
            <a:off x="7322457" y="2605314"/>
            <a:ext cx="3759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r>
              <a:rPr lang="en-US" sz="2000" dirty="0"/>
              <a:t>- In this circuit, the </a:t>
            </a:r>
            <a:r>
              <a:rPr lang="en-US" sz="2000" b="1" dirty="0"/>
              <a:t>rails are </a:t>
            </a:r>
            <a:r>
              <a:rPr lang="en-US" sz="2000" b="1" i="1" dirty="0"/>
              <a:t>+5 V </a:t>
            </a:r>
            <a:r>
              <a:rPr lang="en-US" sz="2000" b="1" dirty="0"/>
              <a:t>and </a:t>
            </a:r>
            <a:r>
              <a:rPr lang="en-US" sz="2000" b="1" i="1" dirty="0"/>
              <a:t>Ground</a:t>
            </a:r>
          </a:p>
          <a:p>
            <a:endParaRPr lang="en-US" dirty="0"/>
          </a:p>
          <a:p>
            <a:r>
              <a:rPr lang="en-US" dirty="0"/>
              <a:t>- The circuit </a:t>
            </a:r>
            <a:r>
              <a:rPr lang="en-US" b="1" dirty="0"/>
              <a:t>clips</a:t>
            </a:r>
            <a:r>
              <a:rPr lang="en-US" dirty="0"/>
              <a:t> the signals </a:t>
            </a:r>
            <a:r>
              <a:rPr lang="en-US" b="1" i="1" dirty="0"/>
              <a:t>4.4 V</a:t>
            </a:r>
            <a:r>
              <a:rPr lang="en-US" b="1" dirty="0"/>
              <a:t> and </a:t>
            </a:r>
            <a:r>
              <a:rPr lang="en-US" b="1" i="1" dirty="0"/>
              <a:t>0.6 V</a:t>
            </a:r>
          </a:p>
          <a:p>
            <a:endParaRPr lang="en-US" dirty="0"/>
          </a:p>
          <a:p>
            <a:r>
              <a:rPr lang="en-US" dirty="0"/>
              <a:t>- (The 300 mV figure is referred to as </a:t>
            </a:r>
            <a:r>
              <a:rPr lang="en-US" b="1" i="1" dirty="0"/>
              <a:t>headroom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1149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 Amp Characteristics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C4E2E6-0B3F-4390-AA16-161237145EF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2932841"/>
            <a:ext cx="4124325" cy="25241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399542-7137-4E10-B566-FE1E01528FCE}"/>
              </a:ext>
            </a:extLst>
          </p:cNvPr>
          <p:cNvSpPr txBox="1"/>
          <p:nvPr/>
        </p:nvSpPr>
        <p:spPr>
          <a:xfrm>
            <a:off x="5202425" y="2748880"/>
            <a:ext cx="53160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Non-inverting –</a:t>
            </a:r>
            <a:r>
              <a:rPr lang="en-US" dirty="0"/>
              <a:t> Input and output voltage polarity </a:t>
            </a:r>
            <a:r>
              <a:rPr lang="en-US" b="1" i="1" dirty="0"/>
              <a:t>remain the same</a:t>
            </a:r>
            <a:r>
              <a:rPr lang="en-US" b="1" dirty="0"/>
              <a:t> </a:t>
            </a:r>
          </a:p>
          <a:p>
            <a:endParaRPr lang="en-US" b="1" dirty="0"/>
          </a:p>
          <a:p>
            <a:r>
              <a:rPr lang="en-US" b="1" dirty="0"/>
              <a:t>Inverting –</a:t>
            </a:r>
            <a:r>
              <a:rPr lang="en-US" dirty="0"/>
              <a:t> Input and output voltage polarity have an </a:t>
            </a:r>
            <a:r>
              <a:rPr lang="en-US" b="1" i="1" dirty="0"/>
              <a:t>inverse relationship</a:t>
            </a:r>
          </a:p>
          <a:p>
            <a:endParaRPr lang="en-US" b="1" dirty="0"/>
          </a:p>
          <a:p>
            <a:r>
              <a:rPr lang="en-US" b="1" dirty="0"/>
              <a:t>Compensation –</a:t>
            </a:r>
            <a:r>
              <a:rPr lang="en-US" dirty="0"/>
              <a:t> Used in older Op Amps to prevent oscillation at very high frequencies, capacitor placed across pins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1048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7480B3-B98B-4F88-B327-BB76AAC6CEF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04015" y="2567136"/>
            <a:ext cx="3004458" cy="34247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05431C-4AA7-4245-979D-52CDB150AD1B}"/>
              </a:ext>
            </a:extLst>
          </p:cNvPr>
          <p:cNvSpPr txBox="1"/>
          <p:nvPr/>
        </p:nvSpPr>
        <p:spPr>
          <a:xfrm>
            <a:off x="4197153" y="2693464"/>
            <a:ext cx="4770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Non-inverting Amplifier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8909D2-48EC-4945-A712-60651BC429AF}"/>
              </a:ext>
            </a:extLst>
          </p:cNvPr>
          <p:cNvSpPr txBox="1"/>
          <p:nvPr/>
        </p:nvSpPr>
        <p:spPr>
          <a:xfrm>
            <a:off x="4197153" y="4742385"/>
            <a:ext cx="4770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Inverting Amplifier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2B531C-EBD7-439C-8599-0FB655D13A7C}"/>
              </a:ext>
            </a:extLst>
          </p:cNvPr>
          <p:cNvSpPr txBox="1"/>
          <p:nvPr/>
        </p:nvSpPr>
        <p:spPr>
          <a:xfrm>
            <a:off x="4374288" y="3032019"/>
            <a:ext cx="263989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Summing Junction </a:t>
            </a:r>
            <a:r>
              <a:rPr lang="en-US" sz="1400" b="1" dirty="0"/>
              <a:t>(</a:t>
            </a:r>
            <a:r>
              <a:rPr lang="en-US" sz="1400" b="1" i="1" dirty="0"/>
              <a:t>Non-inverting Amp</a:t>
            </a:r>
            <a:r>
              <a:rPr lang="en-US" sz="1400" b="1" dirty="0"/>
              <a:t>) –</a:t>
            </a:r>
            <a:r>
              <a:rPr lang="en-US" sz="1400" dirty="0"/>
              <a:t> Connection point for R</a:t>
            </a:r>
            <a:r>
              <a:rPr lang="en-US" sz="1400" baseline="-25000" dirty="0"/>
              <a:t>i</a:t>
            </a:r>
            <a:r>
              <a:rPr lang="en-US" sz="1400" dirty="0"/>
              <a:t> and R</a:t>
            </a:r>
            <a:r>
              <a:rPr lang="en-US" sz="1400" baseline="-25000" dirty="0"/>
              <a:t>f</a:t>
            </a:r>
            <a:r>
              <a:rPr lang="en-US" sz="1400" dirty="0"/>
              <a:t> and the inverting (-) terminal</a:t>
            </a:r>
            <a:endParaRPr lang="en-US" sz="1400" b="1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8B02AC-F5F6-444A-BD38-9B491E9B4D4A}"/>
              </a:ext>
            </a:extLst>
          </p:cNvPr>
          <p:cNvSpPr txBox="1"/>
          <p:nvPr/>
        </p:nvSpPr>
        <p:spPr>
          <a:xfrm>
            <a:off x="4374288" y="5080939"/>
            <a:ext cx="263989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Summing Junction </a:t>
            </a:r>
            <a:r>
              <a:rPr lang="en-US" sz="1400" b="1" dirty="0"/>
              <a:t>(</a:t>
            </a:r>
            <a:r>
              <a:rPr lang="en-US" sz="1400" b="1" i="1" dirty="0"/>
              <a:t>Inverting Amp</a:t>
            </a:r>
            <a:r>
              <a:rPr lang="en-US" sz="1400" b="1" dirty="0"/>
              <a:t>) –</a:t>
            </a:r>
            <a:r>
              <a:rPr lang="en-US" sz="1400" dirty="0"/>
              <a:t> Connection point for R</a:t>
            </a:r>
            <a:r>
              <a:rPr lang="en-US" sz="1400" baseline="-25000" dirty="0"/>
              <a:t>i</a:t>
            </a:r>
            <a:r>
              <a:rPr lang="en-US" sz="1400" dirty="0"/>
              <a:t> and R</a:t>
            </a:r>
            <a:r>
              <a:rPr lang="en-US" sz="1400" baseline="-25000" dirty="0"/>
              <a:t>f</a:t>
            </a:r>
            <a:r>
              <a:rPr lang="en-US" sz="1400" dirty="0"/>
              <a:t> and the non-inverting (+) terminal</a:t>
            </a:r>
            <a:endParaRPr lang="en-US" sz="1400" b="1" dirty="0"/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BAE6C7-9A63-4414-9050-6015A97D9B6B}"/>
              </a:ext>
            </a:extLst>
          </p:cNvPr>
          <p:cNvSpPr txBox="1"/>
          <p:nvPr/>
        </p:nvSpPr>
        <p:spPr>
          <a:xfrm>
            <a:off x="6940353" y="3032019"/>
            <a:ext cx="3004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Loop Error Signal </a:t>
            </a:r>
            <a:r>
              <a:rPr lang="en-US" sz="1400" b="1" dirty="0"/>
              <a:t>–</a:t>
            </a:r>
            <a:r>
              <a:rPr lang="en-US" sz="1400" dirty="0"/>
              <a:t> Difference in voltage between the inverting and non-inverting terminals</a:t>
            </a:r>
            <a:endParaRPr 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35169E-402F-42B2-8C72-772CF7948957}"/>
              </a:ext>
            </a:extLst>
          </p:cNvPr>
          <p:cNvSpPr txBox="1"/>
          <p:nvPr/>
        </p:nvSpPr>
        <p:spPr>
          <a:xfrm>
            <a:off x="7491265" y="4225550"/>
            <a:ext cx="2639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Negative Feedback </a:t>
            </a:r>
            <a:r>
              <a:rPr lang="en-US" sz="1400" b="1" dirty="0"/>
              <a:t>(</a:t>
            </a:r>
            <a:r>
              <a:rPr lang="en-US" sz="1400" b="1" i="1" dirty="0"/>
              <a:t>Both Amps</a:t>
            </a:r>
            <a:r>
              <a:rPr lang="en-US" sz="1400" b="1" dirty="0"/>
              <a:t>) – </a:t>
            </a:r>
            <a:r>
              <a:rPr lang="en-US" sz="1400" dirty="0"/>
              <a:t>Return signal from the output opposing the input to stabilize the amp and prevent runaway</a:t>
            </a:r>
            <a:r>
              <a:rPr lang="en-US" sz="1400" b="1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015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Operational Amplifiers (Op Amps)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7480B3-B98B-4F88-B327-BB76AAC6CEF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04015" y="2567136"/>
            <a:ext cx="3004458" cy="34247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0F2375A-CFC0-4045-A15C-51FFAF3966FD}"/>
              </a:ext>
            </a:extLst>
          </p:cNvPr>
          <p:cNvSpPr txBox="1"/>
          <p:nvPr/>
        </p:nvSpPr>
        <p:spPr>
          <a:xfrm>
            <a:off x="4503847" y="2408109"/>
            <a:ext cx="6128184" cy="383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*</a:t>
            </a:r>
            <a:r>
              <a:rPr lang="en-US" sz="1400" dirty="0"/>
              <a:t>With the </a:t>
            </a:r>
            <a:r>
              <a:rPr lang="en-US" sz="1400" b="1" u="sng" dirty="0"/>
              <a:t>non-inverting</a:t>
            </a:r>
            <a:r>
              <a:rPr lang="en-US" sz="1400" dirty="0"/>
              <a:t> Op Amp, we calculate the </a:t>
            </a:r>
            <a:r>
              <a:rPr lang="en-US" sz="1400" b="1" i="1" dirty="0"/>
              <a:t>summing junction</a:t>
            </a:r>
            <a:r>
              <a:rPr lang="en-US" sz="1400" dirty="0"/>
              <a:t> voltage </a:t>
            </a:r>
            <a:r>
              <a:rPr lang="en-US" sz="1400" b="1" dirty="0"/>
              <a:t>V</a:t>
            </a:r>
            <a:r>
              <a:rPr lang="en-US" sz="1400" b="1" baseline="-25000" dirty="0"/>
              <a:t>INV</a:t>
            </a:r>
            <a:r>
              <a:rPr lang="en-US" sz="1400" b="1" dirty="0"/>
              <a:t>     = V</a:t>
            </a:r>
            <a:r>
              <a:rPr lang="en-US" sz="1400" b="1" baseline="-25000" dirty="0"/>
              <a:t>O</a:t>
            </a:r>
            <a:r>
              <a:rPr lang="en-US" sz="1400" b="1" dirty="0"/>
              <a:t> (R</a:t>
            </a:r>
            <a:r>
              <a:rPr lang="en-US" sz="1400" b="1" baseline="-25000" dirty="0"/>
              <a:t>i</a:t>
            </a:r>
            <a:r>
              <a:rPr lang="en-US" sz="1400" b="1" dirty="0"/>
              <a:t> / R</a:t>
            </a:r>
            <a:r>
              <a:rPr lang="en-US" sz="1400" b="1" baseline="-25000" dirty="0"/>
              <a:t>i</a:t>
            </a:r>
            <a:r>
              <a:rPr lang="en-US" sz="1400" b="1" dirty="0"/>
              <a:t> + R</a:t>
            </a:r>
            <a:r>
              <a:rPr lang="en-US" sz="1400" b="1" baseline="-25000" dirty="0"/>
              <a:t>f</a:t>
            </a:r>
            <a:r>
              <a:rPr lang="en-US" sz="1400" b="1" dirty="0"/>
              <a:t>)</a:t>
            </a:r>
            <a:r>
              <a:rPr lang="en-US" sz="1400" dirty="0"/>
              <a:t> at time zero, when signal is first applied</a:t>
            </a:r>
          </a:p>
          <a:p>
            <a:endParaRPr lang="en-US" sz="1400" dirty="0"/>
          </a:p>
          <a:p>
            <a:r>
              <a:rPr lang="en-US" sz="1400" b="1" dirty="0"/>
              <a:t>*</a:t>
            </a:r>
            <a:r>
              <a:rPr lang="en-US" sz="1400" dirty="0"/>
              <a:t>Eventually, the </a:t>
            </a:r>
            <a:r>
              <a:rPr lang="en-US" sz="1400" b="1" i="1" dirty="0"/>
              <a:t>loop error signal</a:t>
            </a:r>
            <a:r>
              <a:rPr lang="en-US" sz="1400" dirty="0"/>
              <a:t> will equal </a:t>
            </a:r>
            <a:r>
              <a:rPr lang="en-US" sz="1400" b="1" dirty="0"/>
              <a:t>0 V</a:t>
            </a:r>
            <a:r>
              <a:rPr lang="en-US" sz="1400" dirty="0"/>
              <a:t>; that is, the voltage at </a:t>
            </a:r>
            <a:r>
              <a:rPr lang="en-US" sz="1400" b="1" dirty="0"/>
              <a:t>(-)</a:t>
            </a:r>
            <a:r>
              <a:rPr lang="en-US" sz="1400" dirty="0"/>
              <a:t> is equal to </a:t>
            </a:r>
            <a:r>
              <a:rPr lang="en-US" sz="1400" b="1" dirty="0"/>
              <a:t>V</a:t>
            </a:r>
            <a:r>
              <a:rPr lang="en-US" sz="1400" b="1" baseline="-25000" dirty="0"/>
              <a:t>in</a:t>
            </a:r>
            <a:r>
              <a:rPr lang="en-US" sz="1400" b="1" dirty="0"/>
              <a:t>, </a:t>
            </a:r>
            <a:r>
              <a:rPr lang="en-US" sz="1400" dirty="0"/>
              <a:t>so </a:t>
            </a:r>
            <a:r>
              <a:rPr lang="en-US" sz="1400" b="1" dirty="0"/>
              <a:t>V</a:t>
            </a:r>
            <a:r>
              <a:rPr lang="en-US" sz="1400" b="1" baseline="-25000" dirty="0"/>
              <a:t>INV</a:t>
            </a:r>
            <a:r>
              <a:rPr lang="en-US" sz="1400" b="1" dirty="0"/>
              <a:t> = V</a:t>
            </a:r>
            <a:r>
              <a:rPr lang="en-US" sz="1400" b="1" baseline="-25000" dirty="0"/>
              <a:t>in</a:t>
            </a:r>
            <a:r>
              <a:rPr lang="en-US" sz="1400" b="1" dirty="0"/>
              <a:t> </a:t>
            </a:r>
          </a:p>
          <a:p>
            <a:endParaRPr lang="en-US" sz="1400" b="1" dirty="0"/>
          </a:p>
          <a:p>
            <a:r>
              <a:rPr lang="en-US" sz="1400" b="1" dirty="0"/>
              <a:t>*</a:t>
            </a:r>
            <a:r>
              <a:rPr lang="en-US" sz="1400" dirty="0"/>
              <a:t>Given this situation, </a:t>
            </a:r>
            <a:r>
              <a:rPr lang="en-US" sz="1400" b="1" dirty="0"/>
              <a:t>Gain</a:t>
            </a:r>
            <a:r>
              <a:rPr lang="en-US" sz="1400" dirty="0"/>
              <a:t> is calculated as </a:t>
            </a:r>
            <a:r>
              <a:rPr lang="en-US" sz="1400" b="1" dirty="0"/>
              <a:t>V</a:t>
            </a:r>
            <a:r>
              <a:rPr lang="en-US" sz="1400" b="1" baseline="-25000" dirty="0"/>
              <a:t>O</a:t>
            </a:r>
            <a:r>
              <a:rPr lang="en-US" sz="1400" b="1" dirty="0"/>
              <a:t> / V</a:t>
            </a:r>
            <a:r>
              <a:rPr lang="en-US" sz="1400" b="1" baseline="-25000" dirty="0"/>
              <a:t>in</a:t>
            </a:r>
            <a:r>
              <a:rPr lang="en-US" sz="1400" b="1" dirty="0"/>
              <a:t> = ((1 + (R</a:t>
            </a:r>
            <a:r>
              <a:rPr lang="en-US" sz="1400" b="1" baseline="-25000" dirty="0"/>
              <a:t>f</a:t>
            </a:r>
            <a:r>
              <a:rPr lang="en-US" sz="1400" b="1" dirty="0"/>
              <a:t> / R</a:t>
            </a:r>
            <a:r>
              <a:rPr lang="en-US" sz="1400" b="1" baseline="-25000" dirty="0"/>
              <a:t>i</a:t>
            </a:r>
            <a:r>
              <a:rPr lang="en-US" sz="1400" b="1" dirty="0"/>
              <a:t>))</a:t>
            </a:r>
          </a:p>
          <a:p>
            <a:endParaRPr lang="en-US" sz="1400" b="1" dirty="0"/>
          </a:p>
          <a:p>
            <a:r>
              <a:rPr lang="en-US" sz="1400" b="1" dirty="0"/>
              <a:t>*Gain</a:t>
            </a:r>
            <a:r>
              <a:rPr lang="en-US" sz="1400" dirty="0"/>
              <a:t> for the </a:t>
            </a:r>
            <a:r>
              <a:rPr lang="en-US" sz="1400" b="1" u="sng" dirty="0"/>
              <a:t>non-inverting</a:t>
            </a:r>
            <a:r>
              <a:rPr lang="en-US" sz="1400" dirty="0"/>
              <a:t> Op Amp can vary </a:t>
            </a:r>
            <a:r>
              <a:rPr lang="en-US" sz="1400" b="1" i="1" dirty="0"/>
              <a:t>from </a:t>
            </a:r>
            <a:r>
              <a:rPr lang="en-US" sz="1400" b="1" i="1" u="sng" dirty="0"/>
              <a:t>1 to the Op Amp’s maximum</a:t>
            </a:r>
          </a:p>
          <a:p>
            <a:r>
              <a:rPr lang="en-US" sz="1400" b="1" dirty="0"/>
              <a:t>-------------------------------------------------------------------------------------------------------------</a:t>
            </a:r>
            <a:endParaRPr lang="en-US" sz="1400" dirty="0"/>
          </a:p>
          <a:p>
            <a:r>
              <a:rPr lang="en-US" sz="1400" b="1" dirty="0"/>
              <a:t>*</a:t>
            </a:r>
            <a:r>
              <a:rPr lang="en-US" sz="1400" dirty="0"/>
              <a:t>With the </a:t>
            </a:r>
            <a:r>
              <a:rPr lang="en-US" sz="1400" b="1" u="sng" dirty="0"/>
              <a:t>inverting</a:t>
            </a:r>
            <a:r>
              <a:rPr lang="en-US" sz="1400" dirty="0"/>
              <a:t> Op Amp, </a:t>
            </a:r>
            <a:r>
              <a:rPr lang="en-US" sz="1400" b="1" dirty="0"/>
              <a:t>(+)</a:t>
            </a:r>
            <a:r>
              <a:rPr lang="en-US" sz="1400" dirty="0"/>
              <a:t> is connected to circuit reference (ground)</a:t>
            </a:r>
          </a:p>
          <a:p>
            <a:endParaRPr lang="en-US" sz="1400" dirty="0"/>
          </a:p>
          <a:p>
            <a:r>
              <a:rPr lang="en-US" sz="1400" b="1" dirty="0"/>
              <a:t>*</a:t>
            </a:r>
            <a:r>
              <a:rPr lang="en-US" sz="1400" dirty="0"/>
              <a:t>The current through </a:t>
            </a:r>
            <a:r>
              <a:rPr lang="en-US" sz="1400" b="1" dirty="0"/>
              <a:t>R</a:t>
            </a:r>
            <a:r>
              <a:rPr lang="en-US" sz="1400" b="1" baseline="-25000" dirty="0"/>
              <a:t>i</a:t>
            </a:r>
            <a:r>
              <a:rPr lang="en-US" sz="1400" b="1" dirty="0"/>
              <a:t> </a:t>
            </a:r>
            <a:r>
              <a:rPr lang="en-US" sz="1400" dirty="0"/>
              <a:t>is balanced by an equal but opposite current through</a:t>
            </a:r>
            <a:r>
              <a:rPr lang="en-US" sz="1400" b="1" dirty="0"/>
              <a:t> R</a:t>
            </a:r>
            <a:r>
              <a:rPr lang="en-US" sz="1400" b="1" baseline="-25000" dirty="0"/>
              <a:t>f</a:t>
            </a:r>
          </a:p>
          <a:p>
            <a:endParaRPr lang="en-US" sz="1400" b="1" baseline="-25000" dirty="0"/>
          </a:p>
          <a:p>
            <a:r>
              <a:rPr lang="en-US" sz="1400" b="1" dirty="0"/>
              <a:t>*Gain</a:t>
            </a:r>
            <a:r>
              <a:rPr lang="en-US" sz="1400" dirty="0"/>
              <a:t> is calculated as </a:t>
            </a:r>
            <a:r>
              <a:rPr lang="en-US" sz="1400" b="1" dirty="0"/>
              <a:t>V</a:t>
            </a:r>
            <a:r>
              <a:rPr lang="en-US" sz="1400" b="1" baseline="-25000" dirty="0"/>
              <a:t>O</a:t>
            </a:r>
            <a:r>
              <a:rPr lang="en-US" sz="1400" b="1" dirty="0"/>
              <a:t> / V</a:t>
            </a:r>
            <a:r>
              <a:rPr lang="en-US" sz="1400" b="1" baseline="-25000" dirty="0"/>
              <a:t>in</a:t>
            </a:r>
            <a:r>
              <a:rPr lang="en-US" sz="1400" b="1" dirty="0"/>
              <a:t> = -(R</a:t>
            </a:r>
            <a:r>
              <a:rPr lang="en-US" sz="1400" b="1" baseline="-25000" dirty="0"/>
              <a:t>f</a:t>
            </a:r>
            <a:r>
              <a:rPr lang="en-US" sz="1400" b="1" dirty="0"/>
              <a:t> / R</a:t>
            </a:r>
            <a:r>
              <a:rPr lang="en-US" sz="1400" b="1" baseline="-25000" dirty="0"/>
              <a:t>i</a:t>
            </a:r>
            <a:r>
              <a:rPr lang="en-US" sz="1400" b="1" dirty="0"/>
              <a:t>) </a:t>
            </a:r>
            <a:r>
              <a:rPr lang="en-US" sz="1200" b="1" i="1" u="sng" dirty="0"/>
              <a:t>The output signal in inverted, hence the (-)</a:t>
            </a:r>
          </a:p>
          <a:p>
            <a:endParaRPr lang="en-US" sz="1200" b="1" i="1" u="sng" dirty="0"/>
          </a:p>
          <a:p>
            <a:r>
              <a:rPr lang="en-US" sz="1400" b="1" dirty="0"/>
              <a:t>*Gain </a:t>
            </a:r>
            <a:r>
              <a:rPr lang="en-US" sz="1400" dirty="0"/>
              <a:t>for the </a:t>
            </a:r>
            <a:r>
              <a:rPr lang="en-US" sz="1400" b="1" u="sng" dirty="0"/>
              <a:t>inverting</a:t>
            </a:r>
            <a:r>
              <a:rPr lang="en-US" sz="1400" dirty="0"/>
              <a:t> Op Amp can vary </a:t>
            </a:r>
            <a:r>
              <a:rPr lang="en-US" sz="1400" b="1" i="1" dirty="0"/>
              <a:t>from </a:t>
            </a:r>
            <a:r>
              <a:rPr lang="en-US" sz="1400" b="1" i="1" u="sng" dirty="0"/>
              <a:t>0 to the Op Amp’s maximum</a:t>
            </a:r>
            <a:r>
              <a:rPr lang="en-US" sz="1400" u="sng" dirty="0"/>
              <a:t> </a:t>
            </a:r>
            <a:r>
              <a:rPr lang="en-US" sz="1200" dirty="0"/>
              <a:t>(0-1 attenuate; 1 and above amplify)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76436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A596D-9485-4C24-811C-E1A77DAD1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br>
              <a:rPr lang="en-US" sz="4400" b="1" dirty="0">
                <a:solidFill>
                  <a:srgbClr val="C00000"/>
                </a:solidFill>
              </a:rPr>
            </a:br>
            <a:br>
              <a:rPr lang="en-US" sz="3600" b="1" dirty="0">
                <a:solidFill>
                  <a:srgbClr val="C00000"/>
                </a:solidFill>
              </a:rPr>
            </a:b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Course Overview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8BEB2-2B7E-4F23-A1F9-178747D6D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4">
              <a:lnSpc>
                <a:spcPct val="150000"/>
              </a:lnSpc>
            </a:pPr>
            <a:r>
              <a:rPr lang="en-US" sz="2400" b="1" dirty="0"/>
              <a:t>Transistors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Op Amps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Miscellaneous Analog ICs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Timers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Analog-Digital Interfacing</a:t>
            </a:r>
          </a:p>
          <a:p>
            <a:pPr lvl="4">
              <a:lnSpc>
                <a:spcPct val="150000"/>
              </a:lnSpc>
            </a:pPr>
            <a:r>
              <a:rPr lang="en-US" sz="2400" b="1" dirty="0"/>
              <a:t>Heat Management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CBCED-DEC7-4FF7-94F0-58681D19D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C969557-41BB-4348-999C-6C3A49990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3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Various Uses for Op Amps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1"/>
            <a:endParaRPr lang="en-US" sz="2000" b="1" dirty="0"/>
          </a:p>
          <a:p>
            <a:pPr lvl="3">
              <a:lnSpc>
                <a:spcPct val="150000"/>
              </a:lnSpc>
            </a:pPr>
            <a:r>
              <a:rPr lang="en-US" sz="2400" b="1" dirty="0"/>
              <a:t>Unity-Gain Buffer (Voltage Follower) Amp</a:t>
            </a:r>
          </a:p>
          <a:p>
            <a:pPr lvl="3">
              <a:lnSpc>
                <a:spcPct val="150000"/>
              </a:lnSpc>
            </a:pPr>
            <a:r>
              <a:rPr lang="en-US" sz="2400" b="1" dirty="0"/>
              <a:t>Differential and Difference Amps</a:t>
            </a:r>
          </a:p>
          <a:p>
            <a:pPr lvl="3">
              <a:lnSpc>
                <a:spcPct val="150000"/>
              </a:lnSpc>
            </a:pPr>
            <a:r>
              <a:rPr lang="en-US" sz="2400" b="1" dirty="0"/>
              <a:t>Instrumentation Amp</a:t>
            </a:r>
          </a:p>
          <a:p>
            <a:pPr lvl="3">
              <a:lnSpc>
                <a:spcPct val="150000"/>
              </a:lnSpc>
            </a:pPr>
            <a:r>
              <a:rPr lang="en-US" sz="2400" b="1" dirty="0"/>
              <a:t>Comparator</a:t>
            </a:r>
          </a:p>
          <a:p>
            <a:pPr lvl="3">
              <a:lnSpc>
                <a:spcPct val="150000"/>
              </a:lnSpc>
            </a:pPr>
            <a:r>
              <a:rPr lang="en-US" sz="2400" b="1" dirty="0"/>
              <a:t>Active Filters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9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Unity-Gain Buffer (Voltage Follower) Amp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41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C130B1-EF24-474E-BEF2-CEF5E0265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080" y="3429000"/>
            <a:ext cx="3532307" cy="17010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FDC7FD-D6F0-4143-A4F7-B686F4EB61D2}"/>
              </a:ext>
            </a:extLst>
          </p:cNvPr>
          <p:cNvSpPr txBox="1"/>
          <p:nvPr/>
        </p:nvSpPr>
        <p:spPr>
          <a:xfrm>
            <a:off x="5208104" y="2834072"/>
            <a:ext cx="5128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</a:t>
            </a:r>
            <a:r>
              <a:rPr lang="en-US" b="1" i="1" dirty="0"/>
              <a:t>Unity-Gain Buffer </a:t>
            </a:r>
            <a:r>
              <a:rPr lang="en-US" b="1" dirty="0"/>
              <a:t>(</a:t>
            </a:r>
            <a:r>
              <a:rPr lang="en-US" b="1" i="1" dirty="0"/>
              <a:t>voltage follower</a:t>
            </a:r>
            <a:r>
              <a:rPr lang="en-US" b="1" dirty="0"/>
              <a:t>)</a:t>
            </a:r>
            <a:r>
              <a:rPr lang="en-US" dirty="0"/>
              <a:t> is a special use of the Op Amp</a:t>
            </a:r>
          </a:p>
          <a:p>
            <a:endParaRPr lang="en-US" dirty="0"/>
          </a:p>
          <a:p>
            <a:r>
              <a:rPr lang="en-US" dirty="0"/>
              <a:t>Used as a </a:t>
            </a:r>
            <a:r>
              <a:rPr lang="en-US" b="1" i="1" dirty="0"/>
              <a:t>buffer stage</a:t>
            </a:r>
            <a:r>
              <a:rPr lang="en-US" dirty="0"/>
              <a:t> – Maximum </a:t>
            </a:r>
            <a:r>
              <a:rPr lang="en-US" b="1" i="1" dirty="0"/>
              <a:t>input</a:t>
            </a:r>
            <a:r>
              <a:rPr lang="en-US" dirty="0"/>
              <a:t> impedance, minimum </a:t>
            </a:r>
            <a:r>
              <a:rPr lang="en-US" b="1" i="1" dirty="0"/>
              <a:t>output</a:t>
            </a:r>
            <a:r>
              <a:rPr lang="en-US" dirty="0"/>
              <a:t> impedance</a:t>
            </a:r>
          </a:p>
          <a:p>
            <a:endParaRPr lang="en-US" dirty="0"/>
          </a:p>
          <a:p>
            <a:r>
              <a:rPr lang="en-US" b="1" dirty="0"/>
              <a:t>Output and input voltages are </a:t>
            </a:r>
            <a:r>
              <a:rPr lang="en-US" b="1" i="1" dirty="0"/>
              <a:t>equal</a:t>
            </a:r>
            <a:r>
              <a:rPr lang="en-US" dirty="0"/>
              <a:t> – Can be thought of as a </a:t>
            </a:r>
            <a:r>
              <a:rPr lang="en-US" b="1" i="1" dirty="0"/>
              <a:t>repeater</a:t>
            </a:r>
            <a:r>
              <a:rPr lang="en-US" dirty="0"/>
              <a:t> within the circuit</a:t>
            </a:r>
          </a:p>
          <a:p>
            <a:endParaRPr lang="en-US" dirty="0"/>
          </a:p>
          <a:p>
            <a:r>
              <a:rPr lang="en-US" dirty="0"/>
              <a:t>Used in both RF and telephony circuits</a:t>
            </a:r>
          </a:p>
        </p:txBody>
      </p:sp>
    </p:spTree>
    <p:extLst>
      <p:ext uri="{BB962C8B-B14F-4D97-AF65-F5344CB8AC3E}">
        <p14:creationId xmlns:p14="http://schemas.microsoft.com/office/powerpoint/2010/main" val="390374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Differential and Difference Amps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A717A5-D52A-4D60-9AA2-BA6981011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08" y="3020549"/>
            <a:ext cx="3810473" cy="26814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838937" y="2601212"/>
            <a:ext cx="58101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</a:t>
            </a:r>
            <a:r>
              <a:rPr lang="en-US" sz="1600" b="1" i="1" u="sng" dirty="0"/>
              <a:t>Differential</a:t>
            </a:r>
            <a:r>
              <a:rPr lang="en-US" sz="1600" b="1" i="1" dirty="0"/>
              <a:t> Amp</a:t>
            </a:r>
            <a:r>
              <a:rPr lang="en-US" sz="1600" dirty="0"/>
              <a:t> is also a special use of the Op Amp</a:t>
            </a:r>
          </a:p>
          <a:p>
            <a:endParaRPr lang="en-US" sz="1600" dirty="0"/>
          </a:p>
          <a:p>
            <a:r>
              <a:rPr lang="en-US" sz="1600" dirty="0"/>
              <a:t>Amplifies the </a:t>
            </a:r>
            <a:r>
              <a:rPr lang="en-US" sz="1600" b="1" i="1" dirty="0"/>
              <a:t>difference</a:t>
            </a:r>
            <a:r>
              <a:rPr lang="en-US" sz="1600" dirty="0"/>
              <a:t> between two analog signals</a:t>
            </a:r>
          </a:p>
          <a:p>
            <a:endParaRPr lang="en-US" sz="1600" dirty="0"/>
          </a:p>
          <a:p>
            <a:r>
              <a:rPr lang="en-US" sz="1600" dirty="0"/>
              <a:t>Primarily used for </a:t>
            </a:r>
            <a:r>
              <a:rPr lang="en-US" sz="1600" b="1" i="1" dirty="0"/>
              <a:t>cancelling noise</a:t>
            </a:r>
            <a:r>
              <a:rPr lang="en-US" sz="1600" dirty="0"/>
              <a:t> within the limits of CMRR</a:t>
            </a:r>
          </a:p>
          <a:p>
            <a:endParaRPr lang="en-US" sz="1600" dirty="0"/>
          </a:p>
          <a:p>
            <a:r>
              <a:rPr lang="en-US" sz="1600" dirty="0"/>
              <a:t>The calculation for differential amp operation is:</a:t>
            </a:r>
          </a:p>
          <a:p>
            <a:endParaRPr lang="en-US" sz="1600" dirty="0"/>
          </a:p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4714DB-A78F-498D-8E45-2858AC796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2025" y="4361271"/>
            <a:ext cx="2906013" cy="210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08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Differential and Difference Amps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A717A5-D52A-4D60-9AA2-BA6981011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08" y="3020549"/>
            <a:ext cx="3810473" cy="26814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838937" y="2601212"/>
            <a:ext cx="581013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</a:t>
            </a:r>
            <a:r>
              <a:rPr lang="en-US" sz="1600" b="1" i="1" u="sng" dirty="0"/>
              <a:t>Difference</a:t>
            </a:r>
            <a:r>
              <a:rPr lang="en-US" sz="1600" b="1" i="1" dirty="0"/>
              <a:t> Amp</a:t>
            </a:r>
            <a:r>
              <a:rPr lang="en-US" sz="1600" dirty="0"/>
              <a:t> is a </a:t>
            </a:r>
            <a:r>
              <a:rPr lang="en-US" sz="1600" b="1" dirty="0"/>
              <a:t>Differential Amp</a:t>
            </a:r>
            <a:r>
              <a:rPr lang="en-US" sz="1600" dirty="0"/>
              <a:t> with </a:t>
            </a:r>
            <a:r>
              <a:rPr lang="en-US" sz="1600" b="1" i="1" dirty="0"/>
              <a:t>all four resistor values</a:t>
            </a:r>
            <a:r>
              <a:rPr lang="en-US" sz="1600" dirty="0"/>
              <a:t> being equal</a:t>
            </a:r>
          </a:p>
          <a:p>
            <a:endParaRPr lang="en-US" sz="1600" dirty="0"/>
          </a:p>
          <a:p>
            <a:r>
              <a:rPr lang="en-US" sz="1600" dirty="0"/>
              <a:t>Amplifies the </a:t>
            </a:r>
            <a:r>
              <a:rPr lang="en-US" sz="1600" b="1" i="1" dirty="0"/>
              <a:t>difference</a:t>
            </a:r>
            <a:r>
              <a:rPr lang="en-US" sz="1600" dirty="0"/>
              <a:t> between two analog signals</a:t>
            </a:r>
          </a:p>
          <a:p>
            <a:endParaRPr lang="en-US" sz="1600" dirty="0"/>
          </a:p>
          <a:p>
            <a:r>
              <a:rPr lang="en-US" sz="1600" dirty="0"/>
              <a:t>Primarily used for </a:t>
            </a:r>
            <a:r>
              <a:rPr lang="en-US" sz="1600" b="1" i="1" dirty="0"/>
              <a:t>cancelling noise</a:t>
            </a:r>
            <a:r>
              <a:rPr lang="en-US" sz="1600" dirty="0"/>
              <a:t> within the limits of </a:t>
            </a:r>
            <a:r>
              <a:rPr lang="en-US" sz="1600" b="1" dirty="0"/>
              <a:t>CMRR</a:t>
            </a:r>
          </a:p>
          <a:p>
            <a:endParaRPr lang="en-US" sz="1600" dirty="0"/>
          </a:p>
          <a:p>
            <a:r>
              <a:rPr lang="en-US" sz="1600" dirty="0"/>
              <a:t>The calculation for </a:t>
            </a:r>
            <a:r>
              <a:rPr lang="en-US" sz="1600" b="1" dirty="0"/>
              <a:t>Difference Amp</a:t>
            </a:r>
            <a:r>
              <a:rPr lang="en-US" sz="1600" dirty="0"/>
              <a:t> operation is much simpler because </a:t>
            </a:r>
            <a:r>
              <a:rPr lang="en-US" sz="1600" b="1" dirty="0"/>
              <a:t>V</a:t>
            </a:r>
            <a:r>
              <a:rPr lang="en-US" sz="1600" b="1" baseline="-25000" dirty="0"/>
              <a:t>O</a:t>
            </a:r>
            <a:r>
              <a:rPr lang="en-US" sz="1600" dirty="0"/>
              <a:t> is just the </a:t>
            </a:r>
            <a:r>
              <a:rPr lang="en-US" sz="1600" b="1" i="1" dirty="0"/>
              <a:t>difference</a:t>
            </a:r>
            <a:r>
              <a:rPr lang="en-US" sz="1600" dirty="0"/>
              <a:t> of the two stages:</a:t>
            </a:r>
          </a:p>
          <a:p>
            <a:endParaRPr lang="en-US" sz="1600" dirty="0"/>
          </a:p>
          <a:p>
            <a:r>
              <a:rPr lang="en-US" sz="1600" dirty="0"/>
              <a:t>	</a:t>
            </a:r>
            <a:r>
              <a:rPr lang="en-US" sz="1600" b="1" dirty="0"/>
              <a:t> V</a:t>
            </a:r>
            <a:r>
              <a:rPr lang="en-US" sz="1600" b="1" baseline="-25000" dirty="0"/>
              <a:t>O</a:t>
            </a:r>
            <a:r>
              <a:rPr lang="en-US" sz="1600" b="1" dirty="0"/>
              <a:t> = </a:t>
            </a:r>
            <a:r>
              <a:rPr lang="en-US" sz="1600" b="1" dirty="0" err="1"/>
              <a:t>V</a:t>
            </a:r>
            <a:r>
              <a:rPr lang="en-US" sz="1600" b="1" baseline="-25000" dirty="0" err="1"/>
              <a:t>n</a:t>
            </a:r>
            <a:r>
              <a:rPr lang="en-US" sz="1600" b="1" dirty="0"/>
              <a:t> – V</a:t>
            </a:r>
            <a:r>
              <a:rPr lang="en-US" sz="1600" b="1" baseline="-25000" dirty="0"/>
              <a:t>I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7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Instrumentation Amp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838937" y="2601212"/>
            <a:ext cx="581013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</a:t>
            </a:r>
            <a:r>
              <a:rPr lang="en-US" sz="1400" b="1" dirty="0"/>
              <a:t>Instrumentation Amp</a:t>
            </a:r>
            <a:r>
              <a:rPr lang="en-US" sz="1400" dirty="0"/>
              <a:t> is a special purpose Op Amp used to further </a:t>
            </a:r>
            <a:r>
              <a:rPr lang="en-US" sz="1400" b="1" i="1" dirty="0"/>
              <a:t>improve the impedance, gain, and CMRR characteristics</a:t>
            </a:r>
            <a:r>
              <a:rPr lang="en-US" sz="1400" dirty="0"/>
              <a:t> of single Op Amps</a:t>
            </a:r>
          </a:p>
          <a:p>
            <a:endParaRPr lang="en-US" sz="1400" dirty="0"/>
          </a:p>
          <a:p>
            <a:r>
              <a:rPr lang="en-US" sz="1400" dirty="0"/>
              <a:t>Usually </a:t>
            </a:r>
            <a:r>
              <a:rPr lang="en-US" sz="1400" b="1" i="1" dirty="0"/>
              <a:t>manufactured in one IC </a:t>
            </a:r>
            <a:r>
              <a:rPr lang="en-US" sz="1400" dirty="0"/>
              <a:t>to match internal device and temperature characteristics</a:t>
            </a:r>
          </a:p>
          <a:p>
            <a:endParaRPr lang="en-US" sz="1400" dirty="0"/>
          </a:p>
          <a:p>
            <a:r>
              <a:rPr lang="en-US" sz="1400" dirty="0"/>
              <a:t>Usually employ </a:t>
            </a:r>
            <a:r>
              <a:rPr lang="en-US" sz="1400" b="1" i="1" dirty="0"/>
              <a:t>carefully matched external resistors</a:t>
            </a:r>
            <a:r>
              <a:rPr lang="en-US" sz="1400" dirty="0"/>
              <a:t>, many times an </a:t>
            </a:r>
            <a:r>
              <a:rPr lang="en-US" sz="1400" b="1" i="1" dirty="0"/>
              <a:t>integrated resistor pack</a:t>
            </a:r>
          </a:p>
          <a:p>
            <a:endParaRPr lang="en-US" sz="1400" dirty="0"/>
          </a:p>
          <a:p>
            <a:r>
              <a:rPr lang="en-US" sz="1400" dirty="0"/>
              <a:t>The design is of the inputs connected to two non-inverting </a:t>
            </a:r>
            <a:r>
              <a:rPr lang="en-US" sz="1400" b="1" dirty="0"/>
              <a:t>Buffer Amps</a:t>
            </a:r>
            <a:r>
              <a:rPr lang="en-US" sz="1400" dirty="0"/>
              <a:t> (with Gain = 1 + R2/R1), with their outputs connected to a </a:t>
            </a:r>
            <a:r>
              <a:rPr lang="en-US" sz="1400" b="1" dirty="0"/>
              <a:t>Differential Amp</a:t>
            </a:r>
            <a:r>
              <a:rPr lang="en-US" sz="1400" dirty="0"/>
              <a:t> (with Gain = R4/R3)</a:t>
            </a:r>
          </a:p>
          <a:p>
            <a:endParaRPr lang="en-US" sz="1400" dirty="0"/>
          </a:p>
          <a:p>
            <a:r>
              <a:rPr lang="en-US" sz="1400" b="1" u="sng" dirty="0"/>
              <a:t>Result</a:t>
            </a:r>
            <a:r>
              <a:rPr lang="en-US" sz="1400" b="1" dirty="0"/>
              <a:t>:</a:t>
            </a:r>
            <a:r>
              <a:rPr lang="en-US" sz="1400" dirty="0"/>
              <a:t> A </a:t>
            </a:r>
            <a:r>
              <a:rPr lang="en-US" sz="1400" b="1" i="1" dirty="0"/>
              <a:t>higher performing amp</a:t>
            </a:r>
            <a:r>
              <a:rPr lang="en-US" sz="1400" dirty="0"/>
              <a:t> (impedance, gain, and CMRR) than any single Op Amp </a:t>
            </a:r>
            <a:r>
              <a:rPr lang="en-US" sz="1400" i="1" dirty="0"/>
              <a:t>over a </a:t>
            </a:r>
            <a:r>
              <a:rPr lang="en-US" sz="1400" b="1" i="1" dirty="0"/>
              <a:t>wider temperature range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6670D7-C2DB-4DDD-90B4-D182B987A0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50" y="3314698"/>
            <a:ext cx="4167188" cy="185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Summing Amps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827579" y="2601212"/>
            <a:ext cx="6067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</a:t>
            </a:r>
            <a:r>
              <a:rPr lang="en-US" sz="1600" b="1" i="1" dirty="0"/>
              <a:t>Summing Amp</a:t>
            </a:r>
            <a:r>
              <a:rPr lang="en-US" sz="1600" dirty="0"/>
              <a:t> is a special purpose Op Amp that takes advantage of the Op Amp’s high input impedance</a:t>
            </a:r>
          </a:p>
          <a:p>
            <a:endParaRPr lang="en-US" sz="1600" dirty="0"/>
          </a:p>
          <a:p>
            <a:r>
              <a:rPr lang="en-US" sz="1600" b="1" dirty="0"/>
              <a:t>Multiple input signals</a:t>
            </a:r>
            <a:r>
              <a:rPr lang="en-US" sz="1600" dirty="0"/>
              <a:t> are </a:t>
            </a:r>
            <a:r>
              <a:rPr lang="en-US" sz="1600" b="1" i="1" dirty="0"/>
              <a:t>connected together (summed)</a:t>
            </a:r>
            <a:r>
              <a:rPr lang="en-US" sz="1600" dirty="0"/>
              <a:t> through resistors at the Op Amp’s input</a:t>
            </a:r>
          </a:p>
          <a:p>
            <a:endParaRPr lang="en-US" sz="1600" dirty="0"/>
          </a:p>
          <a:p>
            <a:r>
              <a:rPr lang="en-US" sz="1600" b="1" u="sng" dirty="0"/>
              <a:t>A few Amateur Radio summing applications</a:t>
            </a:r>
            <a:r>
              <a:rPr lang="en-US" sz="1600" b="1" dirty="0"/>
              <a:t>:</a:t>
            </a:r>
          </a:p>
          <a:p>
            <a:endParaRPr lang="en-US" sz="1600" b="1" dirty="0"/>
          </a:p>
          <a:p>
            <a:r>
              <a:rPr lang="en-US" sz="1400" dirty="0">
                <a:hlinkClick r:id="rId3"/>
              </a:rPr>
              <a:t>https://kb8fir.wordpress.com/2014/07/16/using-a-small-audio-mixer-for-ham-shack/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>
                <a:hlinkClick r:id="rId4"/>
              </a:rPr>
              <a:t>https://n0eck.wordpress.com/2013/09/05/connecting-a-mixer-to-your-ham-radios/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>
                <a:hlinkClick r:id="rId5"/>
              </a:rPr>
              <a:t>https://w3yy.com/audio_control_system.htm</a:t>
            </a:r>
            <a:endParaRPr 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424DB8-2631-4B16-A023-A0A64B99AC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425" y="2490097"/>
            <a:ext cx="2247598" cy="340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7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Summing Amps – Determining Output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838937" y="2601212"/>
            <a:ext cx="58101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The </a:t>
            </a:r>
            <a:r>
              <a:rPr lang="en-US" sz="1600" b="1" dirty="0"/>
              <a:t>output</a:t>
            </a:r>
            <a:r>
              <a:rPr lang="en-US" sz="1600" dirty="0"/>
              <a:t> of the </a:t>
            </a:r>
            <a:r>
              <a:rPr lang="en-US" sz="1600" b="1" i="1" u="sng" dirty="0"/>
              <a:t>inverting</a:t>
            </a:r>
            <a:r>
              <a:rPr lang="en-US" sz="1600" dirty="0"/>
              <a:t> </a:t>
            </a:r>
            <a:r>
              <a:rPr lang="en-US" sz="1600" b="1" dirty="0"/>
              <a:t>Summing Amp</a:t>
            </a:r>
            <a:r>
              <a:rPr lang="en-US" sz="1600" dirty="0"/>
              <a:t> is the </a:t>
            </a:r>
            <a:r>
              <a:rPr lang="en-US" sz="1600" b="1" i="1" dirty="0"/>
              <a:t>sum of each input signal multiplied by its gain</a:t>
            </a:r>
          </a:p>
          <a:p>
            <a:endParaRPr lang="en-US" sz="1600" b="1" i="1" dirty="0"/>
          </a:p>
          <a:p>
            <a:r>
              <a:rPr lang="en-US" sz="1600" dirty="0"/>
              <a:t>Recall that V</a:t>
            </a:r>
            <a:r>
              <a:rPr lang="en-US" sz="1600" baseline="-25000" dirty="0"/>
              <a:t>O</a:t>
            </a:r>
            <a:r>
              <a:rPr lang="en-US" sz="1600" dirty="0"/>
              <a:t>/V</a:t>
            </a:r>
            <a:r>
              <a:rPr lang="en-US" sz="1600" baseline="-25000" dirty="0"/>
              <a:t>in</a:t>
            </a:r>
            <a:r>
              <a:rPr lang="en-US" sz="1600" dirty="0"/>
              <a:t> = (1 + R</a:t>
            </a:r>
            <a:r>
              <a:rPr lang="en-US" sz="1600" baseline="-25000" dirty="0"/>
              <a:t>f</a:t>
            </a:r>
            <a:r>
              <a:rPr lang="en-US" sz="1600" dirty="0"/>
              <a:t> / R</a:t>
            </a:r>
            <a:r>
              <a:rPr lang="en-US" sz="1600" baseline="-25000" dirty="0"/>
              <a:t>i</a:t>
            </a:r>
            <a:r>
              <a:rPr lang="en-US" sz="1600" dirty="0"/>
              <a:t>)</a:t>
            </a:r>
          </a:p>
          <a:p>
            <a:endParaRPr lang="en-US" sz="1600" dirty="0"/>
          </a:p>
          <a:p>
            <a:r>
              <a:rPr lang="en-US" sz="1600" b="1" dirty="0"/>
              <a:t>Summing Amp output = (V</a:t>
            </a:r>
            <a:r>
              <a:rPr lang="en-US" sz="1600" b="1" baseline="-25000" dirty="0"/>
              <a:t>i1</a:t>
            </a:r>
            <a:r>
              <a:rPr lang="en-US" sz="1600" b="1" dirty="0"/>
              <a:t> + V</a:t>
            </a:r>
            <a:r>
              <a:rPr lang="en-US" sz="1600" b="1" baseline="-25000" dirty="0"/>
              <a:t>i2</a:t>
            </a:r>
            <a:r>
              <a:rPr lang="en-US" sz="1600" b="1" dirty="0"/>
              <a:t> + … V</a:t>
            </a:r>
            <a:r>
              <a:rPr lang="en-US" sz="1600" b="1" baseline="-25000" dirty="0"/>
              <a:t>im</a:t>
            </a:r>
            <a:r>
              <a:rPr lang="en-US" sz="1600" b="1" dirty="0"/>
              <a:t>) x (1 + R</a:t>
            </a:r>
            <a:r>
              <a:rPr lang="en-US" sz="1600" b="1" baseline="-25000" dirty="0"/>
              <a:t>f</a:t>
            </a:r>
            <a:r>
              <a:rPr lang="en-US" sz="1600" b="1" dirty="0"/>
              <a:t> / R</a:t>
            </a:r>
            <a:r>
              <a:rPr lang="en-US" sz="1600" b="1" baseline="-25000" dirty="0"/>
              <a:t>i</a:t>
            </a:r>
            <a:r>
              <a:rPr lang="en-US" sz="1600" b="1" dirty="0"/>
              <a:t>)</a:t>
            </a:r>
            <a:endParaRPr lang="en-US" sz="1600" dirty="0"/>
          </a:p>
          <a:p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424DB8-2631-4B16-A023-A0A64B99A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425" y="2490097"/>
            <a:ext cx="2247598" cy="340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2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Summing Amps – Determining Output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838937" y="2601212"/>
            <a:ext cx="58101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</a:t>
            </a:r>
            <a:r>
              <a:rPr lang="en-US" sz="1600" b="1" dirty="0"/>
              <a:t>output</a:t>
            </a:r>
            <a:r>
              <a:rPr lang="en-US" sz="1600" dirty="0"/>
              <a:t> of the </a:t>
            </a:r>
            <a:r>
              <a:rPr lang="en-US" sz="1600" b="1" i="1" u="sng" dirty="0"/>
              <a:t>non-inverting</a:t>
            </a:r>
            <a:r>
              <a:rPr lang="en-US" sz="1600" b="1" dirty="0"/>
              <a:t> Summing Amp </a:t>
            </a:r>
            <a:r>
              <a:rPr lang="en-US" sz="1600" dirty="0"/>
              <a:t>is the </a:t>
            </a:r>
            <a:r>
              <a:rPr lang="en-US" sz="1600" b="1" i="1" dirty="0"/>
              <a:t>gain times the weighted sum of the total (m) different input signals</a:t>
            </a:r>
          </a:p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424DB8-2631-4B16-A023-A0A64B99A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425" y="2490097"/>
            <a:ext cx="2247598" cy="34030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74FF4E-EE1A-4A9D-BF36-3BFB17ED3C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2458" y="3288516"/>
            <a:ext cx="3289616" cy="13655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06D0F8-7B45-410C-AEDB-A8031748F551}"/>
              </a:ext>
            </a:extLst>
          </p:cNvPr>
          <p:cNvSpPr txBox="1"/>
          <p:nvPr/>
        </p:nvSpPr>
        <p:spPr>
          <a:xfrm>
            <a:off x="5002458" y="4743710"/>
            <a:ext cx="515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Where </a:t>
            </a:r>
            <a:r>
              <a:rPr lang="en-US" sz="1600" b="1" dirty="0"/>
              <a:t>R</a:t>
            </a:r>
            <a:r>
              <a:rPr lang="en-US" sz="1600" b="1" baseline="-25000" dirty="0"/>
              <a:t>pm</a:t>
            </a:r>
            <a:r>
              <a:rPr lang="en-US" sz="1600" b="1" dirty="0"/>
              <a:t> =</a:t>
            </a:r>
            <a:r>
              <a:rPr lang="en-US" sz="1600" dirty="0"/>
              <a:t> the parallel resistance of all </a:t>
            </a:r>
            <a:r>
              <a:rPr lang="en-US" sz="1600" b="1" dirty="0"/>
              <a:t>m</a:t>
            </a:r>
            <a:r>
              <a:rPr lang="en-US" sz="1600" dirty="0"/>
              <a:t> resistors </a:t>
            </a:r>
            <a:r>
              <a:rPr lang="en-US" sz="1600" b="1" i="1" dirty="0"/>
              <a:t>excluding R</a:t>
            </a:r>
            <a:r>
              <a:rPr lang="en-US" sz="1600" b="1" i="1" baseline="-25000" dirty="0"/>
              <a:t>m</a:t>
            </a:r>
            <a:r>
              <a:rPr lang="en-US" sz="1600" dirty="0"/>
              <a:t> – </a:t>
            </a:r>
            <a:r>
              <a:rPr lang="en-US" sz="1600" b="1" dirty="0"/>
              <a:t>Example:</a:t>
            </a:r>
            <a:r>
              <a:rPr lang="en-US" sz="1600" dirty="0"/>
              <a:t> Three input signals, R</a:t>
            </a:r>
            <a:r>
              <a:rPr lang="en-US" sz="1600" baseline="-25000" dirty="0"/>
              <a:t>p1</a:t>
            </a:r>
            <a:r>
              <a:rPr lang="en-US" sz="1600" dirty="0"/>
              <a:t> = the parallel combination of R</a:t>
            </a:r>
            <a:r>
              <a:rPr lang="en-US" sz="1600" baseline="-25000" dirty="0"/>
              <a:t>2</a:t>
            </a:r>
            <a:r>
              <a:rPr lang="en-US" sz="1600" dirty="0"/>
              <a:t> and R</a:t>
            </a:r>
            <a:r>
              <a:rPr lang="en-US" sz="1600" baseline="-25000" dirty="0"/>
              <a:t>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047575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Comparators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 </a:t>
            </a:r>
            <a:r>
              <a:rPr lang="en-US" sz="1600" b="1" i="1" dirty="0"/>
              <a:t>Comparator</a:t>
            </a:r>
            <a:r>
              <a:rPr lang="en-US" sz="1600" dirty="0"/>
              <a:t> is another specialty Op Amp that </a:t>
            </a:r>
            <a:r>
              <a:rPr lang="en-US" sz="1600" b="1" i="1" dirty="0"/>
              <a:t>compares input voltages</a:t>
            </a:r>
            <a:r>
              <a:rPr lang="en-US" sz="1600" dirty="0"/>
              <a:t> and </a:t>
            </a:r>
            <a:r>
              <a:rPr lang="en-US" sz="1600" b="1" dirty="0"/>
              <a:t>determines TRUE or FALSE status</a:t>
            </a:r>
            <a:r>
              <a:rPr lang="en-US" sz="1600" dirty="0"/>
              <a:t> depending on which input is higher</a:t>
            </a:r>
          </a:p>
          <a:p>
            <a:endParaRPr lang="en-US" sz="1600" b="1" i="1" dirty="0"/>
          </a:p>
          <a:p>
            <a:r>
              <a:rPr lang="en-US" sz="1600" dirty="0"/>
              <a:t>If </a:t>
            </a:r>
            <a:r>
              <a:rPr lang="en-US" sz="1600" b="1" u="sng" dirty="0"/>
              <a:t>non-inverting</a:t>
            </a:r>
            <a:r>
              <a:rPr lang="en-US" sz="1600" dirty="0"/>
              <a:t> input is </a:t>
            </a:r>
            <a:r>
              <a:rPr lang="en-US" sz="1600" b="1" i="1" dirty="0"/>
              <a:t>higher</a:t>
            </a:r>
            <a:r>
              <a:rPr lang="en-US" sz="1600" dirty="0"/>
              <a:t>, the result is given as </a:t>
            </a:r>
            <a:r>
              <a:rPr lang="en-US" sz="1600" b="1" dirty="0"/>
              <a:t>TRUE</a:t>
            </a:r>
          </a:p>
          <a:p>
            <a:endParaRPr lang="en-US" sz="1600" dirty="0"/>
          </a:p>
          <a:p>
            <a:r>
              <a:rPr lang="en-US" sz="1600" dirty="0"/>
              <a:t>If </a:t>
            </a:r>
            <a:r>
              <a:rPr lang="en-US" sz="1600" b="1" u="sng" dirty="0"/>
              <a:t>inverting</a:t>
            </a:r>
            <a:r>
              <a:rPr lang="en-US" sz="1600" dirty="0"/>
              <a:t> input is </a:t>
            </a:r>
            <a:r>
              <a:rPr lang="en-US" sz="1600" b="1" i="1" dirty="0"/>
              <a:t>higher</a:t>
            </a:r>
            <a:r>
              <a:rPr lang="en-US" sz="1600" dirty="0"/>
              <a:t>, the result is given as </a:t>
            </a:r>
            <a:r>
              <a:rPr lang="en-US" sz="1600" b="1" dirty="0"/>
              <a:t>FALSE</a:t>
            </a:r>
          </a:p>
          <a:p>
            <a:endParaRPr lang="en-US" sz="1600" dirty="0"/>
          </a:p>
          <a:p>
            <a:r>
              <a:rPr lang="en-US" sz="1600" b="1" dirty="0"/>
              <a:t>TRUE</a:t>
            </a:r>
            <a:r>
              <a:rPr lang="en-US" sz="1600" dirty="0"/>
              <a:t> usually means a </a:t>
            </a:r>
            <a:r>
              <a:rPr lang="en-US" sz="1600" b="1" i="1" dirty="0"/>
              <a:t>positive output voltage</a:t>
            </a:r>
            <a:r>
              <a:rPr lang="en-US" sz="1600" dirty="0"/>
              <a:t>; </a:t>
            </a:r>
            <a:r>
              <a:rPr lang="en-US" sz="1600" b="1" dirty="0"/>
              <a:t>FALSE</a:t>
            </a:r>
            <a:r>
              <a:rPr lang="en-US" sz="1600" dirty="0"/>
              <a:t> usually means a </a:t>
            </a:r>
            <a:r>
              <a:rPr lang="en-US" sz="1600" b="1" i="1" dirty="0"/>
              <a:t>negative or zero output voltage</a:t>
            </a:r>
          </a:p>
          <a:p>
            <a:endParaRPr lang="en-US" sz="1600" b="1" i="1" dirty="0"/>
          </a:p>
          <a:p>
            <a:r>
              <a:rPr lang="en-US" sz="1600" dirty="0"/>
              <a:t>A </a:t>
            </a:r>
            <a:r>
              <a:rPr lang="en-US" sz="1600" b="1" i="1" dirty="0"/>
              <a:t>Setpoint</a:t>
            </a:r>
            <a:r>
              <a:rPr lang="en-US" sz="1600" dirty="0"/>
              <a:t> voltage can be established to compare </a:t>
            </a:r>
            <a:r>
              <a:rPr lang="en-US" sz="1600" b="1" i="1" dirty="0"/>
              <a:t>unknown signals </a:t>
            </a:r>
            <a:r>
              <a:rPr lang="en-US" sz="1600" dirty="0"/>
              <a:t>against – indicates if unknown voltage is above or below the </a:t>
            </a:r>
            <a:r>
              <a:rPr lang="en-US" sz="1600" b="1" i="1" dirty="0"/>
              <a:t>setpoint</a:t>
            </a:r>
          </a:p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441740-BBED-4DB1-A2B5-D4B6E847E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969" y="3040227"/>
            <a:ext cx="3248684" cy="274831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74F3C5A-EA71-4188-B77C-CDE6D7EA8DF9}"/>
                  </a:ext>
                </a:extLst>
              </p14:cNvPr>
              <p14:cNvContentPartPr/>
              <p14:nvPr/>
            </p14:nvContentPartPr>
            <p14:xfrm>
              <a:off x="1766287" y="4912321"/>
              <a:ext cx="52020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74F3C5A-EA71-4188-B77C-CDE6D7EA8DF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12287" y="4804321"/>
                <a:ext cx="62784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739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Comparators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838937" y="2601212"/>
            <a:ext cx="581013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Chatter – </a:t>
            </a:r>
            <a:r>
              <a:rPr lang="en-US" dirty="0"/>
              <a:t>Comparator output </a:t>
            </a:r>
            <a:r>
              <a:rPr lang="en-US" b="1" i="1" dirty="0"/>
              <a:t>switching rapidly</a:t>
            </a:r>
            <a:r>
              <a:rPr lang="en-US" dirty="0"/>
              <a:t> back and forth when the input is close to the </a:t>
            </a:r>
            <a:r>
              <a:rPr lang="en-US" b="1" i="1" dirty="0"/>
              <a:t>setpoint</a:t>
            </a:r>
          </a:p>
          <a:p>
            <a:endParaRPr lang="en-US" sz="1600" b="1" i="1" dirty="0"/>
          </a:p>
          <a:p>
            <a:r>
              <a:rPr lang="en-US" b="1" dirty="0"/>
              <a:t>Hysteresis –</a:t>
            </a:r>
            <a:r>
              <a:rPr lang="en-US" dirty="0"/>
              <a:t> A form of </a:t>
            </a:r>
            <a:r>
              <a:rPr lang="en-US" b="1" i="1" dirty="0"/>
              <a:t>positive feedback</a:t>
            </a:r>
            <a:r>
              <a:rPr lang="en-US" dirty="0"/>
              <a:t> that electrically </a:t>
            </a:r>
            <a:r>
              <a:rPr lang="en-US" b="1" i="1" dirty="0"/>
              <a:t>moves the setpoint</a:t>
            </a:r>
            <a:r>
              <a:rPr lang="en-US" dirty="0"/>
              <a:t> by a small amount (</a:t>
            </a:r>
            <a:r>
              <a:rPr lang="en-US" b="1" dirty="0"/>
              <a:t>mV</a:t>
            </a:r>
            <a:r>
              <a:rPr lang="en-US" dirty="0"/>
              <a:t>) in the direction </a:t>
            </a:r>
            <a:r>
              <a:rPr lang="en-US" b="1" i="1" dirty="0"/>
              <a:t>opposite</a:t>
            </a:r>
            <a:r>
              <a:rPr lang="en-US" dirty="0"/>
              <a:t> to that in which the input signal crossed the </a:t>
            </a:r>
            <a:r>
              <a:rPr lang="en-US" b="1" i="1" dirty="0"/>
              <a:t>setpoint</a:t>
            </a:r>
          </a:p>
          <a:p>
            <a:endParaRPr lang="en-US" b="1" i="1" dirty="0"/>
          </a:p>
          <a:p>
            <a:r>
              <a:rPr lang="en-US" b="1" dirty="0"/>
              <a:t>Comparator Uses –</a:t>
            </a:r>
            <a:r>
              <a:rPr lang="en-US" dirty="0"/>
              <a:t> Detect connection of accessories, Repeater voting, Peak detector, CI-V band detection by </a:t>
            </a:r>
            <a:r>
              <a:rPr lang="en-US" dirty="0" err="1"/>
              <a:t>Icom</a:t>
            </a:r>
            <a:endParaRPr lang="en-US" b="1" dirty="0"/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C9BE27-C8D2-458C-A542-9EBA34878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37465"/>
            <a:ext cx="2683493" cy="41623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40738CF-AF54-4EF5-A387-8669D91BFA30}"/>
                  </a:ext>
                </a:extLst>
              </p14:cNvPr>
              <p14:cNvContentPartPr/>
              <p14:nvPr/>
            </p14:nvContentPartPr>
            <p14:xfrm>
              <a:off x="1531207" y="3173881"/>
              <a:ext cx="1496520" cy="3416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40738CF-AF54-4EF5-A387-8669D91BFA3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22567" y="3165241"/>
                <a:ext cx="1514160" cy="35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9FCF746-6C1D-48EB-8283-9BCD295C55E8}"/>
                  </a:ext>
                </a:extLst>
              </p14:cNvPr>
              <p14:cNvContentPartPr/>
              <p14:nvPr/>
            </p14:nvContentPartPr>
            <p14:xfrm>
              <a:off x="3009727" y="5616841"/>
              <a:ext cx="406080" cy="302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9FCF746-6C1D-48EB-8283-9BCD295C55E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56087" y="5508841"/>
                <a:ext cx="51372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E8E9320-48CF-423A-A93C-2547F4271A01}"/>
                  </a:ext>
                </a:extLst>
              </p14:cNvPr>
              <p14:cNvContentPartPr/>
              <p14:nvPr/>
            </p14:nvContentPartPr>
            <p14:xfrm>
              <a:off x="2901727" y="5162161"/>
              <a:ext cx="408960" cy="518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E8E9320-48CF-423A-A93C-2547F4271A0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47727" y="5054161"/>
                <a:ext cx="516600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4CD0F178-C6D0-46DE-BDDC-83FCF50831E7}"/>
                  </a:ext>
                </a:extLst>
              </p14:cNvPr>
              <p14:cNvContentPartPr/>
              <p14:nvPr/>
            </p14:nvContentPartPr>
            <p14:xfrm>
              <a:off x="2873287" y="3049321"/>
              <a:ext cx="510120" cy="61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4CD0F178-C6D0-46DE-BDDC-83FCF50831E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819647" y="2941321"/>
                <a:ext cx="61776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F04D85B-A6E6-43E6-8546-760359E41CD3}"/>
                  </a:ext>
                </a:extLst>
              </p14:cNvPr>
              <p14:cNvContentPartPr/>
              <p14:nvPr/>
            </p14:nvContentPartPr>
            <p14:xfrm>
              <a:off x="1033327" y="3271081"/>
              <a:ext cx="656640" cy="612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F04D85B-A6E6-43E6-8546-760359E41CD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79327" y="3163081"/>
                <a:ext cx="76428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9F421A6E-2E83-4D95-897B-298CFEB8FB7F}"/>
                  </a:ext>
                </a:extLst>
              </p14:cNvPr>
              <p14:cNvContentPartPr/>
              <p14:nvPr/>
            </p14:nvContentPartPr>
            <p14:xfrm>
              <a:off x="1050607" y="2435881"/>
              <a:ext cx="424080" cy="29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9F421A6E-2E83-4D95-897B-298CFEB8FB7F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96607" y="2327881"/>
                <a:ext cx="531720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EDD0E7F5-298E-4A09-8292-F470BACE0B78}"/>
                  </a:ext>
                </a:extLst>
              </p14:cNvPr>
              <p14:cNvContentPartPr/>
              <p14:nvPr/>
            </p14:nvContentPartPr>
            <p14:xfrm>
              <a:off x="999487" y="5360521"/>
              <a:ext cx="555120" cy="122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EDD0E7F5-298E-4A09-8292-F470BACE0B7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45487" y="5252521"/>
                <a:ext cx="662760" cy="22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8D6FD426-5A69-41F1-B7E4-54D56D5DE676}"/>
                  </a:ext>
                </a:extLst>
              </p14:cNvPr>
              <p14:cNvContentPartPr/>
              <p14:nvPr/>
            </p14:nvContentPartPr>
            <p14:xfrm>
              <a:off x="1078687" y="4587961"/>
              <a:ext cx="462960" cy="64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8D6FD426-5A69-41F1-B7E4-54D56D5DE67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25047" y="4480321"/>
                <a:ext cx="570600" cy="22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ACFE9991-3173-4435-934B-BDBEE60E7ACA}"/>
                  </a:ext>
                </a:extLst>
              </p14:cNvPr>
              <p14:cNvContentPartPr/>
              <p14:nvPr/>
            </p14:nvContentPartPr>
            <p14:xfrm>
              <a:off x="1652527" y="1976161"/>
              <a:ext cx="136152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ACFE9991-3173-4435-934B-BDBEE60E7ACA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598527" y="1868161"/>
                <a:ext cx="14691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4E70FC3-5DAC-4F03-88DF-55CD7536D6E2}"/>
                  </a:ext>
                </a:extLst>
              </p14:cNvPr>
              <p14:cNvContentPartPr/>
              <p14:nvPr/>
            </p14:nvContentPartPr>
            <p14:xfrm>
              <a:off x="1606807" y="5480401"/>
              <a:ext cx="1189080" cy="2224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4E70FC3-5DAC-4F03-88DF-55CD7536D6E2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553167" y="5372401"/>
                <a:ext cx="1296720" cy="43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998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Analog Amplifiers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1">
              <a:lnSpc>
                <a:spcPct val="150000"/>
              </a:lnSpc>
            </a:pPr>
            <a:r>
              <a:rPr lang="en-US" sz="2000" dirty="0"/>
              <a:t>The </a:t>
            </a:r>
            <a:r>
              <a:rPr lang="en-US" sz="2000" b="1" u="sng" dirty="0"/>
              <a:t>most common</a:t>
            </a:r>
            <a:r>
              <a:rPr lang="en-US" sz="2000" dirty="0"/>
              <a:t> type of </a:t>
            </a:r>
            <a:r>
              <a:rPr lang="en-US" sz="2000" b="1" i="1" dirty="0"/>
              <a:t>analog</a:t>
            </a:r>
            <a:r>
              <a:rPr lang="en-US" sz="2000" dirty="0"/>
              <a:t> circuit in use</a:t>
            </a:r>
          </a:p>
          <a:p>
            <a:pPr lvl="1">
              <a:lnSpc>
                <a:spcPct val="150000"/>
              </a:lnSpc>
            </a:pPr>
            <a:r>
              <a:rPr lang="en-US" sz="2000" b="1" dirty="0"/>
              <a:t>Amplification</a:t>
            </a:r>
            <a:r>
              <a:rPr lang="en-US" sz="2000" dirty="0"/>
              <a:t> occurs when a small input signal controls a larger output signal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The </a:t>
            </a:r>
            <a:r>
              <a:rPr lang="en-US" sz="2000" b="1" u="sng" dirty="0"/>
              <a:t>basic component</a:t>
            </a:r>
            <a:r>
              <a:rPr lang="en-US" sz="2000" dirty="0"/>
              <a:t> of an amplifier is a </a:t>
            </a:r>
            <a:r>
              <a:rPr lang="en-US" sz="2000" b="1" dirty="0"/>
              <a:t>Transistor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Many designs today employ </a:t>
            </a:r>
            <a:r>
              <a:rPr lang="en-US" sz="2000" b="1" dirty="0"/>
              <a:t>Integrated Circuit (IC)</a:t>
            </a:r>
            <a:r>
              <a:rPr lang="en-US" sz="2000" dirty="0"/>
              <a:t> amplifiers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One of the most common IC amplifiers is the </a:t>
            </a:r>
            <a:r>
              <a:rPr lang="en-US" sz="2000" b="1" dirty="0"/>
              <a:t>Operational Amplifier (OP Amp)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1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Active Filters – Low Pass Filters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4A7B14-9B46-4189-83BA-7E70AC930B9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252806" y="2392846"/>
            <a:ext cx="3688362" cy="382896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8189F103-7796-4FF1-B72A-1048AE6753B8}"/>
                  </a:ext>
                </a:extLst>
              </p14:cNvPr>
              <p14:cNvContentPartPr/>
              <p14:nvPr/>
            </p14:nvContentPartPr>
            <p14:xfrm>
              <a:off x="2401611" y="5870891"/>
              <a:ext cx="239040" cy="298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8189F103-7796-4FF1-B72A-1048AE6753B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47971" y="5762891"/>
                <a:ext cx="346680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8A7CB7E5-57EF-4F2C-8681-044C2C27A4AD}"/>
                  </a:ext>
                </a:extLst>
              </p14:cNvPr>
              <p14:cNvContentPartPr/>
              <p14:nvPr/>
            </p14:nvContentPartPr>
            <p14:xfrm>
              <a:off x="4222851" y="5732651"/>
              <a:ext cx="542880" cy="745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8A7CB7E5-57EF-4F2C-8681-044C2C27A4A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169211" y="5624651"/>
                <a:ext cx="650520" cy="29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AC077C6D-F530-4ACF-A638-FC65138495F8}"/>
                  </a:ext>
                </a:extLst>
              </p14:cNvPr>
              <p14:cNvContentPartPr/>
              <p14:nvPr/>
            </p14:nvContentPartPr>
            <p14:xfrm>
              <a:off x="1617891" y="4731491"/>
              <a:ext cx="403920" cy="309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AC077C6D-F530-4ACF-A638-FC65138495F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563891" y="4623491"/>
                <a:ext cx="511560" cy="246600"/>
              </a:xfrm>
              <a:prstGeom prst="rect">
                <a:avLst/>
              </a:prstGeom>
            </p:spPr>
          </p:pic>
        </mc:Fallback>
      </mc:AlternateContent>
      <p:pic>
        <p:nvPicPr>
          <p:cNvPr id="22" name="Picture 21">
            <a:extLst>
              <a:ext uri="{FF2B5EF4-FFF2-40B4-BE49-F238E27FC236}">
                <a16:creationId xmlns:a16="http://schemas.microsoft.com/office/drawing/2014/main" id="{95E0768F-6A58-4726-81FD-6C8E77D17911}"/>
              </a:ext>
            </a:extLst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6689540" y="2160968"/>
            <a:ext cx="3100849" cy="373218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E917003A-53D2-4C72-80D1-8A732CC59F1F}"/>
                  </a:ext>
                </a:extLst>
              </p14:cNvPr>
              <p14:cNvContentPartPr/>
              <p14:nvPr/>
            </p14:nvContentPartPr>
            <p14:xfrm>
              <a:off x="3200091" y="4811051"/>
              <a:ext cx="1054080" cy="154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E917003A-53D2-4C72-80D1-8A732CC59F1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146091" y="4703051"/>
                <a:ext cx="1161720" cy="23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588FE61B-B969-477D-BB22-0A6DAA425EF7}"/>
                  </a:ext>
                </a:extLst>
              </p14:cNvPr>
              <p14:cNvContentPartPr/>
              <p14:nvPr/>
            </p14:nvContentPartPr>
            <p14:xfrm>
              <a:off x="7895211" y="4389491"/>
              <a:ext cx="1240560" cy="3060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588FE61B-B969-477D-BB22-0A6DAA425EF7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841211" y="4281491"/>
                <a:ext cx="1348200" cy="24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BABD3999-D8F3-4DE6-ADF7-3F679F8F920B}"/>
                  </a:ext>
                </a:extLst>
              </p14:cNvPr>
              <p14:cNvContentPartPr/>
              <p14:nvPr/>
            </p14:nvContentPartPr>
            <p14:xfrm>
              <a:off x="9164931" y="5667131"/>
              <a:ext cx="41580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BABD3999-D8F3-4DE6-ADF7-3F679F8F920B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111291" y="5559491"/>
                <a:ext cx="5234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256F62A5-AA6D-4553-8C72-03C9BC2862C0}"/>
                  </a:ext>
                </a:extLst>
              </p14:cNvPr>
              <p14:cNvContentPartPr/>
              <p14:nvPr/>
            </p14:nvContentPartPr>
            <p14:xfrm>
              <a:off x="6850131" y="4774691"/>
              <a:ext cx="339840" cy="612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256F62A5-AA6D-4553-8C72-03C9BC2862C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796131" y="4666691"/>
                <a:ext cx="44748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6DB726F5-29A7-4C4A-BEAA-9BDB3ED41E62}"/>
                  </a:ext>
                </a:extLst>
              </p14:cNvPr>
              <p14:cNvContentPartPr/>
              <p14:nvPr/>
            </p14:nvContentPartPr>
            <p14:xfrm>
              <a:off x="7539531" y="5786291"/>
              <a:ext cx="279360" cy="504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6DB726F5-29A7-4C4A-BEAA-9BDB3ED41E62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485891" y="5678291"/>
                <a:ext cx="387000" cy="220680"/>
              </a:xfrm>
              <a:prstGeom prst="rect">
                <a:avLst/>
              </a:prstGeom>
            </p:spPr>
          </p:pic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E99A5E81-D9A9-4D0A-BEF4-52991B6FCFB4}"/>
              </a:ext>
            </a:extLst>
          </p:cNvPr>
          <p:cNvSpPr txBox="1"/>
          <p:nvPr/>
        </p:nvSpPr>
        <p:spPr>
          <a:xfrm>
            <a:off x="3911600" y="6356350"/>
            <a:ext cx="4698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Source:</a:t>
            </a:r>
            <a:r>
              <a:rPr lang="en-US" sz="1200" dirty="0"/>
              <a:t> </a:t>
            </a:r>
            <a:r>
              <a:rPr lang="en-US" sz="1200" b="1" i="1" dirty="0"/>
              <a:t>http://www.physics.unlv.edu/~bill/PHYS483/op_amp_filt.pdf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9085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Active Filters – High Pass Filters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51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785105-CBD4-4BD2-AF3B-AF341CB7AA3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315336" y="2501582"/>
            <a:ext cx="4293228" cy="367538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316A4E8-A071-4F18-A6E8-D4DA5AFED20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725463" y="2196799"/>
            <a:ext cx="3057166" cy="406985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85ED557-67FC-4971-A830-0406B4496413}"/>
                  </a:ext>
                </a:extLst>
              </p14:cNvPr>
              <p14:cNvContentPartPr/>
              <p14:nvPr/>
            </p14:nvContentPartPr>
            <p14:xfrm>
              <a:off x="4034211" y="4252331"/>
              <a:ext cx="1166400" cy="583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85ED557-67FC-4971-A830-0406B449641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80571" y="4144691"/>
                <a:ext cx="1274040" cy="27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209FF3C-C26E-4021-B15F-BAF6F6BA37C5}"/>
                  </a:ext>
                </a:extLst>
              </p14:cNvPr>
              <p14:cNvContentPartPr/>
              <p14:nvPr/>
            </p14:nvContentPartPr>
            <p14:xfrm>
              <a:off x="4368291" y="5457251"/>
              <a:ext cx="50184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209FF3C-C26E-4021-B15F-BAF6F6BA37C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14651" y="5349251"/>
                <a:ext cx="6094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6A1433E8-EB53-4ADA-943F-D0940F0AFF69}"/>
                  </a:ext>
                </a:extLst>
              </p14:cNvPr>
              <p14:cNvContentPartPr/>
              <p14:nvPr/>
            </p14:nvContentPartPr>
            <p14:xfrm>
              <a:off x="3388731" y="5653091"/>
              <a:ext cx="18144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6A1433E8-EB53-4ADA-943F-D0940F0AFF6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34731" y="5545091"/>
                <a:ext cx="2890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F908F195-22B3-4B98-B3AF-2121130C9EB9}"/>
                  </a:ext>
                </a:extLst>
              </p14:cNvPr>
              <p14:cNvContentPartPr/>
              <p14:nvPr/>
            </p14:nvContentPartPr>
            <p14:xfrm>
              <a:off x="1647051" y="4353851"/>
              <a:ext cx="483120" cy="1512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F908F195-22B3-4B98-B3AF-2121130C9EB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593051" y="4246211"/>
                <a:ext cx="590760" cy="23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461B50F8-0F25-481D-863F-F19E039072DD}"/>
                  </a:ext>
                </a:extLst>
              </p14:cNvPr>
              <p14:cNvContentPartPr/>
              <p14:nvPr/>
            </p14:nvContentPartPr>
            <p14:xfrm>
              <a:off x="7873611" y="4413251"/>
              <a:ext cx="1265760" cy="874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461B50F8-0F25-481D-863F-F19E039072DD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819971" y="4305251"/>
                <a:ext cx="1373400" cy="30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4DC1361B-5A7B-4D34-BD42-43AD9DA23E07}"/>
                  </a:ext>
                </a:extLst>
              </p14:cNvPr>
              <p14:cNvContentPartPr/>
              <p14:nvPr/>
            </p14:nvContentPartPr>
            <p14:xfrm>
              <a:off x="6784971" y="4847051"/>
              <a:ext cx="518040" cy="2232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4DC1361B-5A7B-4D34-BD42-43AD9DA23E0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730971" y="4739411"/>
                <a:ext cx="62568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6AFAE55E-C56A-4CA9-AAD8-8616FCF3A789}"/>
                  </a:ext>
                </a:extLst>
              </p14:cNvPr>
              <p14:cNvContentPartPr/>
              <p14:nvPr/>
            </p14:nvContentPartPr>
            <p14:xfrm>
              <a:off x="7953171" y="5906531"/>
              <a:ext cx="236160" cy="82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6AFAE55E-C56A-4CA9-AAD8-8616FCF3A789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899531" y="5798891"/>
                <a:ext cx="34380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276319CF-4423-485E-88E0-E43BF535330D}"/>
                  </a:ext>
                </a:extLst>
              </p14:cNvPr>
              <p14:cNvContentPartPr/>
              <p14:nvPr/>
            </p14:nvContentPartPr>
            <p14:xfrm>
              <a:off x="9042171" y="5774771"/>
              <a:ext cx="432000" cy="309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276319CF-4423-485E-88E0-E43BF535330D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988531" y="5667131"/>
                <a:ext cx="539640" cy="24660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F10B6949-D8E3-4EAC-A325-522990F9884D}"/>
              </a:ext>
            </a:extLst>
          </p:cNvPr>
          <p:cNvSpPr txBox="1"/>
          <p:nvPr/>
        </p:nvSpPr>
        <p:spPr>
          <a:xfrm>
            <a:off x="3512457" y="6235283"/>
            <a:ext cx="4787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Source:</a:t>
            </a:r>
            <a:r>
              <a:rPr lang="en-US" sz="1200" dirty="0"/>
              <a:t> </a:t>
            </a:r>
            <a:r>
              <a:rPr lang="en-US" sz="1200" b="1" i="1" dirty="0"/>
              <a:t>http://www.physics.unlv.edu/~bill/PHYS483/op_amp_filt.pdf</a:t>
            </a:r>
          </a:p>
        </p:txBody>
      </p:sp>
    </p:spTree>
    <p:extLst>
      <p:ext uri="{BB962C8B-B14F-4D97-AF65-F5344CB8AC3E}">
        <p14:creationId xmlns:p14="http://schemas.microsoft.com/office/powerpoint/2010/main" val="37044398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Active Filters – Band Pass Filters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6D4E4AE-F7DF-4AAD-9553-99E8CCE5CD7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70495" y="2156100"/>
            <a:ext cx="4133338" cy="39337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C4A0406-1A66-44CC-BBD3-69172A39B7F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36364" y="2288032"/>
            <a:ext cx="4470380" cy="393377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E6917830-1E96-4538-B681-549D11E15D7D}"/>
                  </a:ext>
                </a:extLst>
              </p14:cNvPr>
              <p14:cNvContentPartPr/>
              <p14:nvPr/>
            </p14:nvContentPartPr>
            <p14:xfrm>
              <a:off x="1566771" y="2720531"/>
              <a:ext cx="1065600" cy="518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E6917830-1E96-4538-B681-549D11E15D7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13131" y="2612891"/>
                <a:ext cx="1173240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DC7A8BD8-190A-4A02-8F32-E49CD7642101}"/>
                  </a:ext>
                </a:extLst>
              </p14:cNvPr>
              <p14:cNvContentPartPr/>
              <p14:nvPr/>
            </p14:nvContentPartPr>
            <p14:xfrm>
              <a:off x="1109931" y="4698011"/>
              <a:ext cx="493920" cy="468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DC7A8BD8-190A-4A02-8F32-E49CD764210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55931" y="4590011"/>
                <a:ext cx="60156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65D05A8E-0BBE-4CE0-A1D9-7B4F9380DCDD}"/>
                  </a:ext>
                </a:extLst>
              </p14:cNvPr>
              <p14:cNvContentPartPr/>
              <p14:nvPr/>
            </p14:nvContentPartPr>
            <p14:xfrm>
              <a:off x="4586091" y="5493251"/>
              <a:ext cx="47160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65D05A8E-0BBE-4CE0-A1D9-7B4F9380DCD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532451" y="5385611"/>
                <a:ext cx="5792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7EEDE6C4-776D-41ED-8EE4-EE38BACABE1E}"/>
                  </a:ext>
                </a:extLst>
              </p14:cNvPr>
              <p14:cNvContentPartPr/>
              <p14:nvPr/>
            </p14:nvContentPartPr>
            <p14:xfrm>
              <a:off x="2532291" y="5756771"/>
              <a:ext cx="444240" cy="1980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7EEDE6C4-776D-41ED-8EE4-EE38BACABE1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478651" y="5649131"/>
                <a:ext cx="55188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9C1AF655-A31E-4EA3-B9BF-45E1B937B9EC}"/>
                  </a:ext>
                </a:extLst>
              </p14:cNvPr>
              <p14:cNvContentPartPr/>
              <p14:nvPr/>
            </p14:nvContentPartPr>
            <p14:xfrm>
              <a:off x="3410691" y="5797811"/>
              <a:ext cx="417960" cy="273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9C1AF655-A31E-4EA3-B9BF-45E1B937B9E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356691" y="5689811"/>
                <a:ext cx="52560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142720A-186F-4B7D-BA07-286667BBF51C}"/>
                  </a:ext>
                </a:extLst>
              </p14:cNvPr>
              <p14:cNvContentPartPr/>
              <p14:nvPr/>
            </p14:nvContentPartPr>
            <p14:xfrm>
              <a:off x="7836891" y="4352771"/>
              <a:ext cx="1255680" cy="2340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142720A-186F-4B7D-BA07-286667BBF51C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783251" y="4245131"/>
                <a:ext cx="1363320" cy="23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340F4D2C-A0EF-4337-96F8-327F1B72EADF}"/>
                  </a:ext>
                </a:extLst>
              </p14:cNvPr>
              <p14:cNvContentPartPr/>
              <p14:nvPr/>
            </p14:nvContentPartPr>
            <p14:xfrm>
              <a:off x="6226251" y="4970171"/>
              <a:ext cx="401760" cy="828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340F4D2C-A0EF-4337-96F8-327F1B72EAD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172611" y="4862531"/>
                <a:ext cx="50940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292D0320-CF34-4D29-A119-374F5084B1F3}"/>
                  </a:ext>
                </a:extLst>
              </p14:cNvPr>
              <p14:cNvContentPartPr/>
              <p14:nvPr/>
            </p14:nvContentPartPr>
            <p14:xfrm>
              <a:off x="7605051" y="5898611"/>
              <a:ext cx="177120" cy="3060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292D0320-CF34-4D29-A119-374F5084B1F3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551051" y="5790971"/>
                <a:ext cx="284760" cy="24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06076B77-1A35-4130-AE75-84109FB36ACF}"/>
                  </a:ext>
                </a:extLst>
              </p14:cNvPr>
              <p14:cNvContentPartPr/>
              <p14:nvPr/>
            </p14:nvContentPartPr>
            <p14:xfrm>
              <a:off x="8591811" y="5899691"/>
              <a:ext cx="273240" cy="7308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06076B77-1A35-4130-AE75-84109FB36ACF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538171" y="5792051"/>
                <a:ext cx="380880" cy="28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2FA7FA93-F65F-4F66-A070-C5D603DF018D}"/>
                  </a:ext>
                </a:extLst>
              </p14:cNvPr>
              <p14:cNvContentPartPr/>
              <p14:nvPr/>
            </p14:nvContentPartPr>
            <p14:xfrm>
              <a:off x="9811491" y="5877731"/>
              <a:ext cx="413280" cy="36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2FA7FA93-F65F-4F66-A070-C5D603DF018D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9757491" y="5770091"/>
                <a:ext cx="52092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32" name="TextBox 31">
            <a:extLst>
              <a:ext uri="{FF2B5EF4-FFF2-40B4-BE49-F238E27FC236}">
                <a16:creationId xmlns:a16="http://schemas.microsoft.com/office/drawing/2014/main" id="{50DA30F1-B5D5-4920-9C45-43E92A373F31}"/>
              </a:ext>
            </a:extLst>
          </p:cNvPr>
          <p:cNvSpPr txBox="1"/>
          <p:nvPr/>
        </p:nvSpPr>
        <p:spPr>
          <a:xfrm>
            <a:off x="3751943" y="6266657"/>
            <a:ext cx="4782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Source:</a:t>
            </a:r>
            <a:r>
              <a:rPr lang="en-US" sz="1200" dirty="0"/>
              <a:t> </a:t>
            </a:r>
            <a:r>
              <a:rPr lang="en-US" sz="1200" b="1" i="1" dirty="0"/>
              <a:t>http://www.physics.unlv.edu/~bill/PHYS483/op_amp_filt.pdf</a:t>
            </a:r>
          </a:p>
        </p:txBody>
      </p:sp>
    </p:spTree>
    <p:extLst>
      <p:ext uri="{BB962C8B-B14F-4D97-AF65-F5344CB8AC3E}">
        <p14:creationId xmlns:p14="http://schemas.microsoft.com/office/powerpoint/2010/main" val="1547644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Rectifier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1F7908-CFF2-49CB-A16B-492A58503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911" y="2316512"/>
            <a:ext cx="9202667" cy="22249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D41BD9C-A079-48D5-8EB1-4BBD2EED4D8E}"/>
              </a:ext>
            </a:extLst>
          </p:cNvPr>
          <p:cNvSpPr txBox="1"/>
          <p:nvPr/>
        </p:nvSpPr>
        <p:spPr>
          <a:xfrm>
            <a:off x="2561770" y="4541487"/>
            <a:ext cx="29609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/>
              <a:t>Half-wave Precision Rectifier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B905E5-715A-472A-9010-82F9B1BEE90E}"/>
              </a:ext>
            </a:extLst>
          </p:cNvPr>
          <p:cNvSpPr txBox="1"/>
          <p:nvPr/>
        </p:nvSpPr>
        <p:spPr>
          <a:xfrm>
            <a:off x="7264398" y="4541487"/>
            <a:ext cx="2873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/>
              <a:t>Full-wave Precision Rectifier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980AE8-9526-44F3-8356-478635955DB8}"/>
              </a:ext>
            </a:extLst>
          </p:cNvPr>
          <p:cNvSpPr txBox="1"/>
          <p:nvPr/>
        </p:nvSpPr>
        <p:spPr>
          <a:xfrm>
            <a:off x="2801257" y="5334000"/>
            <a:ext cx="7155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Using an </a:t>
            </a:r>
            <a:r>
              <a:rPr lang="en-US" b="1" dirty="0"/>
              <a:t>Op Amp </a:t>
            </a:r>
            <a:r>
              <a:rPr lang="en-US" b="1" i="1" dirty="0"/>
              <a:t>Rectifier</a:t>
            </a:r>
            <a:r>
              <a:rPr lang="en-US" b="1" dirty="0"/>
              <a:t> </a:t>
            </a:r>
            <a:r>
              <a:rPr lang="en-US" dirty="0"/>
              <a:t>instead of a </a:t>
            </a:r>
            <a:r>
              <a:rPr lang="en-US" b="1" dirty="0"/>
              <a:t>simple diode</a:t>
            </a:r>
            <a:r>
              <a:rPr lang="en-US" dirty="0"/>
              <a:t> rectifier is that the Op Amp </a:t>
            </a:r>
            <a:r>
              <a:rPr lang="en-US" b="1" i="1" dirty="0"/>
              <a:t>overcomes the voltage drop loss</a:t>
            </a:r>
            <a:r>
              <a:rPr lang="en-US" dirty="0"/>
              <a:t> (0.7 V) across the diode alone</a:t>
            </a:r>
          </a:p>
        </p:txBody>
      </p:sp>
    </p:spTree>
    <p:extLst>
      <p:ext uri="{BB962C8B-B14F-4D97-AF65-F5344CB8AC3E}">
        <p14:creationId xmlns:p14="http://schemas.microsoft.com/office/powerpoint/2010/main" val="411166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Peak Detector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7E5A928-375F-4B77-A71A-6D076077BAB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09884" y="2893599"/>
            <a:ext cx="3596113" cy="25693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107728-AB90-4976-AA95-648C15CFDB03}"/>
              </a:ext>
            </a:extLst>
          </p:cNvPr>
          <p:cNvSpPr txBox="1"/>
          <p:nvPr/>
        </p:nvSpPr>
        <p:spPr>
          <a:xfrm>
            <a:off x="5406570" y="2728686"/>
            <a:ext cx="52424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output </a:t>
            </a:r>
            <a:r>
              <a:rPr lang="en-US" b="1" dirty="0"/>
              <a:t>capacitor (C)</a:t>
            </a:r>
            <a:r>
              <a:rPr lang="en-US" dirty="0"/>
              <a:t> is charged when the Op Amp output goes positive</a:t>
            </a:r>
          </a:p>
          <a:p>
            <a:endParaRPr lang="en-US" dirty="0"/>
          </a:p>
          <a:p>
            <a:r>
              <a:rPr lang="en-US" dirty="0"/>
              <a:t>The capacitor is </a:t>
            </a:r>
            <a:r>
              <a:rPr lang="en-US" b="1" dirty="0"/>
              <a:t>held charged</a:t>
            </a:r>
            <a:r>
              <a:rPr lang="en-US" dirty="0"/>
              <a:t> by the blocking of the </a:t>
            </a:r>
            <a:r>
              <a:rPr lang="en-US" b="1" dirty="0"/>
              <a:t>diode</a:t>
            </a:r>
            <a:r>
              <a:rPr lang="en-US" dirty="0"/>
              <a:t> (current cannot flow backward through it)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b="1" dirty="0"/>
              <a:t>resistor (R)</a:t>
            </a:r>
            <a:r>
              <a:rPr lang="en-US" dirty="0"/>
              <a:t> sets the capacitor </a:t>
            </a:r>
            <a:r>
              <a:rPr lang="en-US" b="1" dirty="0"/>
              <a:t>time constant</a:t>
            </a:r>
            <a:r>
              <a:rPr lang="en-US" dirty="0"/>
              <a:t> to determine its </a:t>
            </a:r>
            <a:r>
              <a:rPr lang="en-US" b="1" dirty="0"/>
              <a:t>rate of discharge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transistor</a:t>
            </a:r>
            <a:r>
              <a:rPr lang="en-US" dirty="0"/>
              <a:t> in place of </a:t>
            </a:r>
            <a:r>
              <a:rPr lang="en-US" b="1" dirty="0"/>
              <a:t>(R)</a:t>
            </a:r>
            <a:r>
              <a:rPr lang="en-US" dirty="0"/>
              <a:t> could be used as a </a:t>
            </a:r>
            <a:r>
              <a:rPr lang="en-US" b="1" dirty="0"/>
              <a:t>reset switch</a:t>
            </a:r>
          </a:p>
        </p:txBody>
      </p:sp>
    </p:spTree>
    <p:extLst>
      <p:ext uri="{BB962C8B-B14F-4D97-AF65-F5344CB8AC3E}">
        <p14:creationId xmlns:p14="http://schemas.microsoft.com/office/powerpoint/2010/main" val="403940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Log Amplifier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107728-AB90-4976-AA95-648C15CFDB03}"/>
              </a:ext>
            </a:extLst>
          </p:cNvPr>
          <p:cNvSpPr txBox="1"/>
          <p:nvPr/>
        </p:nvSpPr>
        <p:spPr>
          <a:xfrm>
            <a:off x="5021944" y="2601211"/>
            <a:ext cx="542266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Called a </a:t>
            </a:r>
            <a:r>
              <a:rPr lang="en-US" sz="1600" b="1" i="1" dirty="0"/>
              <a:t>Log Amplifier</a:t>
            </a:r>
            <a:r>
              <a:rPr lang="en-US" sz="1600" dirty="0"/>
              <a:t> because its </a:t>
            </a:r>
            <a:r>
              <a:rPr lang="en-US" sz="1600" b="1" i="1" dirty="0"/>
              <a:t>large signal gain</a:t>
            </a:r>
            <a:r>
              <a:rPr lang="en-US" sz="1600" dirty="0"/>
              <a:t> is </a:t>
            </a:r>
            <a:r>
              <a:rPr lang="en-US" sz="1600" i="1" dirty="0"/>
              <a:t>proportional to the </a:t>
            </a:r>
            <a:r>
              <a:rPr lang="en-US" sz="1600" b="1" i="1" dirty="0"/>
              <a:t>logarithm</a:t>
            </a:r>
            <a:r>
              <a:rPr lang="en-US" sz="1600" dirty="0"/>
              <a:t> of the input signal’s amplitude   </a:t>
            </a:r>
            <a:r>
              <a:rPr lang="en-US" sz="1600" b="1" dirty="0"/>
              <a:t>A</a:t>
            </a:r>
            <a:r>
              <a:rPr lang="en-US" sz="1600" b="1" baseline="-25000" dirty="0"/>
              <a:t>V</a:t>
            </a:r>
            <a:r>
              <a:rPr lang="en-US" sz="1600" b="1" dirty="0"/>
              <a:t> = ln(V</a:t>
            </a:r>
            <a:r>
              <a:rPr lang="en-US" sz="1600" b="1" baseline="-25000" dirty="0"/>
              <a:t>in</a:t>
            </a:r>
            <a:r>
              <a:rPr lang="en-US" sz="1600" b="1" dirty="0"/>
              <a:t>)</a:t>
            </a:r>
          </a:p>
          <a:p>
            <a:endParaRPr lang="en-US" sz="1600" dirty="0"/>
          </a:p>
          <a:p>
            <a:r>
              <a:rPr lang="en-US" sz="1600" dirty="0"/>
              <a:t>Small signal inputs (those too small to cause current flow through the diodes) have a normal gain of a regular inverting amplifier   </a:t>
            </a:r>
            <a:r>
              <a:rPr lang="en-US" sz="1600" b="1" dirty="0"/>
              <a:t>A</a:t>
            </a:r>
            <a:r>
              <a:rPr lang="en-US" sz="1600" b="1" baseline="-25000" dirty="0"/>
              <a:t>V</a:t>
            </a:r>
            <a:r>
              <a:rPr lang="en-US" sz="1600" b="1" dirty="0"/>
              <a:t> = -R</a:t>
            </a:r>
            <a:r>
              <a:rPr lang="en-US" sz="1600" b="1" baseline="-25000" dirty="0"/>
              <a:t>f</a:t>
            </a:r>
            <a:r>
              <a:rPr lang="en-US" sz="1600" b="1" dirty="0"/>
              <a:t>/R</a:t>
            </a:r>
            <a:r>
              <a:rPr lang="en-US" sz="1600" b="1" baseline="-25000" dirty="0"/>
              <a:t>i</a:t>
            </a:r>
            <a:r>
              <a:rPr lang="en-US" sz="1600" b="1" dirty="0"/>
              <a:t> </a:t>
            </a:r>
          </a:p>
          <a:p>
            <a:endParaRPr lang="en-US" sz="1600" b="1" dirty="0"/>
          </a:p>
          <a:p>
            <a:r>
              <a:rPr lang="en-US" sz="1600" b="1" i="1" dirty="0"/>
              <a:t>Small signals</a:t>
            </a:r>
            <a:r>
              <a:rPr lang="en-US" sz="1600" dirty="0"/>
              <a:t> have to </a:t>
            </a:r>
            <a:r>
              <a:rPr lang="en-US" sz="1600" b="1" i="1" dirty="0"/>
              <a:t>increase less</a:t>
            </a:r>
            <a:r>
              <a:rPr lang="en-US" sz="1600" dirty="0"/>
              <a:t> (than large signals) to balance input voltages</a:t>
            </a:r>
          </a:p>
          <a:p>
            <a:endParaRPr lang="en-US" sz="1600" b="1" dirty="0"/>
          </a:p>
          <a:p>
            <a:r>
              <a:rPr lang="en-US" sz="1600" dirty="0"/>
              <a:t>The </a:t>
            </a:r>
            <a:r>
              <a:rPr lang="en-US" sz="1600" b="1" i="1" dirty="0"/>
              <a:t>larger the input voltage</a:t>
            </a:r>
            <a:r>
              <a:rPr lang="en-US" sz="1600" dirty="0"/>
              <a:t>, the </a:t>
            </a:r>
            <a:r>
              <a:rPr lang="en-US" sz="1600" b="1" i="1" dirty="0"/>
              <a:t>greater conduction </a:t>
            </a:r>
            <a:r>
              <a:rPr lang="en-US" sz="1600" dirty="0"/>
              <a:t>through the diodes, </a:t>
            </a:r>
            <a:r>
              <a:rPr lang="en-US" sz="1600" b="1" i="1" dirty="0"/>
              <a:t>lowering the gain </a:t>
            </a:r>
            <a:r>
              <a:rPr lang="en-US" sz="1600" dirty="0"/>
              <a:t>of the circuit </a:t>
            </a:r>
            <a:r>
              <a:rPr lang="en-US" sz="1600" b="1" i="1" dirty="0"/>
              <a:t>logarithmically</a:t>
            </a: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36CB71-0C90-4526-BA9E-AEA16F39C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42" y="2893599"/>
            <a:ext cx="3949739" cy="314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Voltage-Current Converters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107728-AB90-4976-AA95-648C15CFDB03}"/>
              </a:ext>
            </a:extLst>
          </p:cNvPr>
          <p:cNvSpPr txBox="1"/>
          <p:nvPr/>
        </p:nvSpPr>
        <p:spPr>
          <a:xfrm>
            <a:off x="5392056" y="2601211"/>
            <a:ext cx="52570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 Amps are used for </a:t>
            </a:r>
            <a:r>
              <a:rPr lang="en-US" b="1" i="1" dirty="0"/>
              <a:t>Voltage-Current Converters</a:t>
            </a:r>
            <a:r>
              <a:rPr lang="en-US" dirty="0"/>
              <a:t> due to their </a:t>
            </a:r>
            <a:r>
              <a:rPr lang="en-US" b="1" i="1" dirty="0"/>
              <a:t>impedance characteristics</a:t>
            </a:r>
          </a:p>
          <a:p>
            <a:endParaRPr lang="en-US" dirty="0"/>
          </a:p>
          <a:p>
            <a:r>
              <a:rPr lang="en-US" dirty="0"/>
              <a:t>The Op Amp’s high input impedance insures </a:t>
            </a:r>
            <a:r>
              <a:rPr lang="en-US" b="1" i="1" dirty="0"/>
              <a:t>very little chance of coupling</a:t>
            </a:r>
            <a:r>
              <a:rPr lang="en-US" dirty="0"/>
              <a:t> between the input voltage source and the output current</a:t>
            </a:r>
          </a:p>
          <a:p>
            <a:endParaRPr lang="en-US" dirty="0"/>
          </a:p>
          <a:p>
            <a:r>
              <a:rPr lang="en-US" dirty="0"/>
              <a:t>Frequently used to </a:t>
            </a:r>
            <a:r>
              <a:rPr lang="en-US" b="1" i="1" dirty="0"/>
              <a:t>convert currents from sensors and detectors</a:t>
            </a:r>
            <a:r>
              <a:rPr lang="en-US" dirty="0"/>
              <a:t> (see photodiode example at left) </a:t>
            </a:r>
            <a:r>
              <a:rPr lang="en-US" b="1" i="1" dirty="0"/>
              <a:t>into voltages</a:t>
            </a:r>
            <a:r>
              <a:rPr lang="en-US" dirty="0"/>
              <a:t> that are </a:t>
            </a:r>
            <a:r>
              <a:rPr lang="en-US" b="1" i="1" dirty="0"/>
              <a:t>easier to measure</a:t>
            </a:r>
            <a:r>
              <a:rPr lang="en-US" dirty="0"/>
              <a:t> (e.g., smoke detectors)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55C829C-C2D3-44D2-97AE-50BA4AD5CFC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94832" y="2450884"/>
            <a:ext cx="3949621" cy="390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5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Component Arrays</a:t>
            </a:r>
          </a:p>
          <a:p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47AD3D9-BA70-4C9B-98F9-8904A9150D7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2601212"/>
            <a:ext cx="3182888" cy="35298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452813-6696-476A-81B4-9D383922BFCB}"/>
              </a:ext>
            </a:extLst>
          </p:cNvPr>
          <p:cNvSpPr txBox="1"/>
          <p:nvPr/>
        </p:nvSpPr>
        <p:spPr>
          <a:xfrm>
            <a:off x="4958206" y="2748880"/>
            <a:ext cx="58442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huge advantage of integrated circuits is the </a:t>
            </a:r>
            <a:r>
              <a:rPr lang="en-US" b="1" i="1" dirty="0"/>
              <a:t>ability to combine multiple components</a:t>
            </a:r>
            <a:r>
              <a:rPr lang="en-US" dirty="0"/>
              <a:t> in one integrated package</a:t>
            </a:r>
          </a:p>
          <a:p>
            <a:endParaRPr lang="en-US" dirty="0"/>
          </a:p>
          <a:p>
            <a:r>
              <a:rPr lang="en-US" dirty="0"/>
              <a:t>These types of arrays can contain transistors, diodes, capacitors, resistors, storage, and even inductors</a:t>
            </a:r>
          </a:p>
          <a:p>
            <a:endParaRPr lang="en-US" dirty="0"/>
          </a:p>
          <a:p>
            <a:r>
              <a:rPr lang="en-US" dirty="0"/>
              <a:t>Known as </a:t>
            </a:r>
            <a:r>
              <a:rPr lang="en-US" b="1" dirty="0"/>
              <a:t>Application Specific Integrated Circuits (ASIC)</a:t>
            </a:r>
          </a:p>
        </p:txBody>
      </p:sp>
    </p:spTree>
    <p:extLst>
      <p:ext uri="{BB962C8B-B14F-4D97-AF65-F5344CB8AC3E}">
        <p14:creationId xmlns:p14="http://schemas.microsoft.com/office/powerpoint/2010/main" val="40957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Transistor &amp; Driver Arrays</a:t>
            </a:r>
          </a:p>
          <a:p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36D0E5-B209-4657-A307-856849CBE1C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450836" y="2577851"/>
            <a:ext cx="4367066" cy="36439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FB109BA-806C-4CD8-A3F3-89E4ED0D43B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7887" y="4099559"/>
            <a:ext cx="2509153" cy="23859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5983BF-053A-46D6-839E-874F3D1D78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4537" y="2356384"/>
            <a:ext cx="3413842" cy="281966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9DE5EE2-B7FB-47E7-B255-8216F0AE3222}"/>
              </a:ext>
            </a:extLst>
          </p:cNvPr>
          <p:cNvSpPr txBox="1"/>
          <p:nvPr/>
        </p:nvSpPr>
        <p:spPr>
          <a:xfrm>
            <a:off x="522514" y="1999185"/>
            <a:ext cx="36178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Features</a:t>
            </a:r>
          </a:p>
          <a:p>
            <a:r>
              <a:rPr lang="en-US" sz="1200" dirty="0"/>
              <a:t>• Output voltage to </a:t>
            </a:r>
            <a:r>
              <a:rPr lang="en-US" sz="1200" b="1" dirty="0"/>
              <a:t>50V</a:t>
            </a:r>
          </a:p>
          <a:p>
            <a:r>
              <a:rPr lang="en-US" sz="1200" dirty="0"/>
              <a:t>• Output current to </a:t>
            </a:r>
            <a:r>
              <a:rPr lang="en-US" sz="1200" b="1" dirty="0"/>
              <a:t>500mA</a:t>
            </a:r>
          </a:p>
          <a:p>
            <a:r>
              <a:rPr lang="en-US" sz="1200" dirty="0"/>
              <a:t>• Transient-protected outputs</a:t>
            </a:r>
          </a:p>
          <a:p>
            <a:r>
              <a:rPr lang="en-US" sz="1200" dirty="0"/>
              <a:t>• Integral clamp diodes</a:t>
            </a:r>
          </a:p>
          <a:p>
            <a:r>
              <a:rPr lang="en-US" sz="1200" dirty="0"/>
              <a:t>• TTL, CMOS, or PMOS compatible inputs</a:t>
            </a:r>
          </a:p>
          <a:p>
            <a:r>
              <a:rPr lang="en-US" sz="1200" b="1" dirty="0"/>
              <a:t>Applications</a:t>
            </a:r>
          </a:p>
          <a:p>
            <a:r>
              <a:rPr lang="en-US" sz="1200" dirty="0"/>
              <a:t>• Relay and solenoid switching</a:t>
            </a:r>
          </a:p>
          <a:p>
            <a:r>
              <a:rPr lang="en-US" sz="1200" dirty="0"/>
              <a:t>• Stepping motor</a:t>
            </a:r>
          </a:p>
          <a:p>
            <a:r>
              <a:rPr lang="en-US" sz="1200" dirty="0"/>
              <a:t>• LED and incandescent displays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B794D5-1800-40B0-B6F7-26EF9DD66638}"/>
              </a:ext>
            </a:extLst>
          </p:cNvPr>
          <p:cNvSpPr txBox="1"/>
          <p:nvPr/>
        </p:nvSpPr>
        <p:spPr>
          <a:xfrm>
            <a:off x="3214600" y="2902227"/>
            <a:ext cx="1092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/>
              <a:t>(2V / 40mA)</a:t>
            </a:r>
          </a:p>
        </p:txBody>
      </p:sp>
    </p:spTree>
    <p:extLst>
      <p:ext uri="{BB962C8B-B14F-4D97-AF65-F5344CB8AC3E}">
        <p14:creationId xmlns:p14="http://schemas.microsoft.com/office/powerpoint/2010/main" val="425044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Voltage Regulators</a:t>
            </a:r>
          </a:p>
          <a:p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0F3649-13E2-4232-9E3B-D3E4E2AAB926}"/>
              </a:ext>
            </a:extLst>
          </p:cNvPr>
          <p:cNvSpPr txBox="1"/>
          <p:nvPr/>
        </p:nvSpPr>
        <p:spPr>
          <a:xfrm>
            <a:off x="4577681" y="2601212"/>
            <a:ext cx="6071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i="1" dirty="0"/>
          </a:p>
          <a:p>
            <a:endParaRPr lang="en-US" sz="16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688AD2-D016-4401-AAE2-21D56BC824A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59095" y="1754752"/>
            <a:ext cx="3413855" cy="2518017"/>
          </a:xfrm>
          <a:prstGeom prst="rect">
            <a:avLst/>
          </a:prstGeom>
        </p:spPr>
      </p:pic>
      <p:pic>
        <p:nvPicPr>
          <p:cNvPr id="1026" name="Picture 2" descr="ROHM BD433M5FP2-CZE2, LDO Voltage Regulator Controller, 500mA, 3.3 V, ±2% 3  + Tab-Pin, D2PAK | RS Components">
            <a:extLst>
              <a:ext uri="{FF2B5EF4-FFF2-40B4-BE49-F238E27FC236}">
                <a16:creationId xmlns:a16="http://schemas.microsoft.com/office/drawing/2014/main" id="{50FE6638-0F41-41FA-8E44-B50FF5258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83" y="4516716"/>
            <a:ext cx="2954286" cy="166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BE3E33-8270-4215-AE3E-70EB70F5BC73}"/>
              </a:ext>
            </a:extLst>
          </p:cNvPr>
          <p:cNvSpPr txBox="1"/>
          <p:nvPr/>
        </p:nvSpPr>
        <p:spPr>
          <a:xfrm>
            <a:off x="516835" y="6094107"/>
            <a:ext cx="34985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Voltage Regulator Controller – 500mA, 3.3V +/-2%</a:t>
            </a:r>
          </a:p>
        </p:txBody>
      </p:sp>
      <p:pic>
        <p:nvPicPr>
          <p:cNvPr id="1030" name="Picture 6" descr="PWM 30A Solar Charge Controller">
            <a:extLst>
              <a:ext uri="{FF2B5EF4-FFF2-40B4-BE49-F238E27FC236}">
                <a16:creationId xmlns:a16="http://schemas.microsoft.com/office/drawing/2014/main" id="{4CA7BABC-6140-4F50-A4D5-02EE301E5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100" y="2842785"/>
            <a:ext cx="3050366" cy="305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673965-3752-459F-AA0C-FCF6A147984A}"/>
              </a:ext>
            </a:extLst>
          </p:cNvPr>
          <p:cNvSpPr txBox="1"/>
          <p:nvPr/>
        </p:nvSpPr>
        <p:spPr>
          <a:xfrm>
            <a:off x="3872949" y="5401207"/>
            <a:ext cx="3885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PWM 30A, 12V Solar Charge Controller/Voltage Regulator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AAB94-6950-47CC-881C-4E44474DAEB3}"/>
              </a:ext>
            </a:extLst>
          </p:cNvPr>
          <p:cNvSpPr txBox="1"/>
          <p:nvPr/>
        </p:nvSpPr>
        <p:spPr>
          <a:xfrm>
            <a:off x="7758200" y="2237724"/>
            <a:ext cx="3493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Voltage Regulators/Controllers –</a:t>
            </a:r>
            <a:r>
              <a:rPr lang="en-US" sz="1600" dirty="0"/>
              <a:t> </a:t>
            </a:r>
            <a:r>
              <a:rPr lang="en-US" sz="1600" b="1" i="1" dirty="0"/>
              <a:t>Three lead ICs </a:t>
            </a:r>
            <a:r>
              <a:rPr lang="en-US" sz="1600" dirty="0"/>
              <a:t>that contain all the circuit components to </a:t>
            </a:r>
            <a:r>
              <a:rPr lang="en-US" sz="1600" b="1" i="1" dirty="0"/>
              <a:t>provide voltage regulation</a:t>
            </a:r>
          </a:p>
          <a:p>
            <a:endParaRPr lang="en-US" sz="1600" b="1" dirty="0"/>
          </a:p>
          <a:p>
            <a:r>
              <a:rPr lang="en-US" sz="1600" dirty="0"/>
              <a:t>Voltage can be </a:t>
            </a:r>
            <a:r>
              <a:rPr lang="en-US" sz="1600" b="1" i="1" dirty="0"/>
              <a:t>fixed</a:t>
            </a:r>
            <a:r>
              <a:rPr lang="en-US" sz="1600" dirty="0"/>
              <a:t> or </a:t>
            </a:r>
            <a:r>
              <a:rPr lang="en-US" sz="1600" b="1" i="1" dirty="0"/>
              <a:t>variable</a:t>
            </a:r>
          </a:p>
        </p:txBody>
      </p:sp>
      <p:pic>
        <p:nvPicPr>
          <p:cNvPr id="1032" name="Picture 8" descr="How to Make a Adjustable Voltage Regulator/Controller - Easy Way - YouTube  | Electronic circuit design, Electronics projects diy, Electronic circuit  projects">
            <a:extLst>
              <a:ext uri="{FF2B5EF4-FFF2-40B4-BE49-F238E27FC236}">
                <a16:creationId xmlns:a16="http://schemas.microsoft.com/office/drawing/2014/main" id="{E50F88F6-2790-4306-AE6B-F5021EE2C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920" y="4228277"/>
            <a:ext cx="1774313" cy="132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8C947BA-958C-45E1-A003-BD9CAD14FB91}"/>
              </a:ext>
            </a:extLst>
          </p:cNvPr>
          <p:cNvSpPr txBox="1"/>
          <p:nvPr/>
        </p:nvSpPr>
        <p:spPr>
          <a:xfrm>
            <a:off x="8357920" y="5646992"/>
            <a:ext cx="2018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Variable Voltage Controller </a:t>
            </a:r>
          </a:p>
        </p:txBody>
      </p:sp>
    </p:spTree>
    <p:extLst>
      <p:ext uri="{BB962C8B-B14F-4D97-AF65-F5344CB8AC3E}">
        <p14:creationId xmlns:p14="http://schemas.microsoft.com/office/powerpoint/2010/main" val="16123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Amplifier Terminology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  <a:p>
            <a:pPr lvl="1">
              <a:lnSpc>
                <a:spcPct val="100000"/>
              </a:lnSpc>
            </a:pPr>
            <a:endParaRPr lang="en-US" sz="2000" b="1" u="sng" dirty="0"/>
          </a:p>
          <a:p>
            <a:pPr lvl="1">
              <a:lnSpc>
                <a:spcPct val="100000"/>
              </a:lnSpc>
            </a:pPr>
            <a:r>
              <a:rPr lang="en-US" sz="2000" b="1" u="sng" dirty="0"/>
              <a:t>Input</a:t>
            </a:r>
            <a:r>
              <a:rPr lang="en-US" sz="2000" b="1" dirty="0"/>
              <a:t> Impedance –</a:t>
            </a:r>
            <a:r>
              <a:rPr lang="en-US" sz="2000" dirty="0"/>
              <a:t> The equivalent ac impedance that one observes looking </a:t>
            </a:r>
            <a:r>
              <a:rPr lang="en-US" sz="2000" b="1" i="1" dirty="0"/>
              <a:t>into</a:t>
            </a:r>
            <a:r>
              <a:rPr lang="en-US" sz="2000" dirty="0"/>
              <a:t> the </a:t>
            </a:r>
            <a:r>
              <a:rPr lang="en-US" sz="2000" b="1" i="1" dirty="0"/>
              <a:t>input</a:t>
            </a:r>
            <a:r>
              <a:rPr lang="en-US" sz="2000" dirty="0"/>
              <a:t> of a circuit or device</a:t>
            </a:r>
          </a:p>
          <a:p>
            <a:pPr lvl="1">
              <a:lnSpc>
                <a:spcPct val="100000"/>
              </a:lnSpc>
            </a:pPr>
            <a:r>
              <a:rPr lang="en-US" sz="2000" b="1" u="sng" dirty="0"/>
              <a:t>Output</a:t>
            </a:r>
            <a:r>
              <a:rPr lang="en-US" sz="2000" b="1" dirty="0"/>
              <a:t> Impedance –</a:t>
            </a:r>
            <a:r>
              <a:rPr lang="en-US" sz="2000" dirty="0"/>
              <a:t> The equivalent ac impedance that one observes looking </a:t>
            </a:r>
            <a:r>
              <a:rPr lang="en-US" sz="2000" b="1" i="1" dirty="0"/>
              <a:t>into</a:t>
            </a:r>
            <a:r>
              <a:rPr lang="en-US" sz="2000" dirty="0"/>
              <a:t> the </a:t>
            </a:r>
            <a:r>
              <a:rPr lang="en-US" sz="2000" b="1" i="1" dirty="0"/>
              <a:t>output</a:t>
            </a:r>
            <a:r>
              <a:rPr lang="en-US" sz="2000" dirty="0"/>
              <a:t> of a circuit or device</a:t>
            </a:r>
          </a:p>
          <a:p>
            <a:pPr lvl="1">
              <a:lnSpc>
                <a:spcPct val="100000"/>
              </a:lnSpc>
            </a:pPr>
            <a:r>
              <a:rPr lang="en-US" sz="2000" b="1" dirty="0"/>
              <a:t>Gain (Voltage, Current, Power) – </a:t>
            </a:r>
            <a:r>
              <a:rPr lang="en-US" sz="2000" dirty="0"/>
              <a:t>The </a:t>
            </a:r>
            <a:r>
              <a:rPr lang="en-US" sz="2000" b="1" dirty="0"/>
              <a:t>ratio</a:t>
            </a:r>
            <a:r>
              <a:rPr lang="en-US" sz="2000" dirty="0"/>
              <a:t> of </a:t>
            </a:r>
            <a:r>
              <a:rPr lang="en-US" sz="2000" b="1" i="1" dirty="0"/>
              <a:t>output</a:t>
            </a:r>
            <a:r>
              <a:rPr lang="en-US" sz="2000" dirty="0"/>
              <a:t> voltage, current, or power to </a:t>
            </a:r>
            <a:r>
              <a:rPr lang="en-US" sz="2000" b="1" i="1" dirty="0"/>
              <a:t>input</a:t>
            </a:r>
            <a:r>
              <a:rPr lang="en-US" sz="2000" dirty="0"/>
              <a:t> voltage, current, or power – </a:t>
            </a:r>
            <a:r>
              <a:rPr lang="en-US" sz="2000" b="1" dirty="0" err="1"/>
              <a:t>V,C,P</a:t>
            </a:r>
            <a:r>
              <a:rPr lang="en-US" sz="2000" b="1" baseline="-25000" dirty="0" err="1"/>
              <a:t>Out</a:t>
            </a:r>
            <a:r>
              <a:rPr lang="en-US" sz="2000" b="1" dirty="0"/>
              <a:t>/</a:t>
            </a:r>
            <a:r>
              <a:rPr lang="en-US" sz="2000" b="1" dirty="0" err="1"/>
              <a:t>V,C,P</a:t>
            </a:r>
            <a:r>
              <a:rPr lang="en-US" sz="2000" b="1" baseline="-25000" dirty="0" err="1"/>
              <a:t>In</a:t>
            </a:r>
            <a:r>
              <a:rPr lang="en-US" sz="2000" b="1" dirty="0"/>
              <a:t> = Gain</a:t>
            </a:r>
            <a:endParaRPr lang="en-US" sz="2000" dirty="0"/>
          </a:p>
          <a:p>
            <a:pPr lvl="1">
              <a:lnSpc>
                <a:spcPct val="100000"/>
              </a:lnSpc>
            </a:pPr>
            <a:r>
              <a:rPr lang="en-US" sz="2000" b="1" dirty="0"/>
              <a:t>Buffer –</a:t>
            </a:r>
            <a:r>
              <a:rPr lang="en-US" sz="2000" dirty="0"/>
              <a:t> An amplifier used to provide isolation between two circuits</a:t>
            </a:r>
          </a:p>
          <a:p>
            <a:pPr lvl="1">
              <a:lnSpc>
                <a:spcPct val="100000"/>
              </a:lnSpc>
            </a:pPr>
            <a:r>
              <a:rPr lang="en-US" sz="2000" b="1" dirty="0"/>
              <a:t>Isolation – </a:t>
            </a:r>
            <a:r>
              <a:rPr lang="en-US" sz="2000" dirty="0"/>
              <a:t>Lack of effect of one circuit from changes in another circuit</a:t>
            </a:r>
            <a:endParaRPr lang="en-US" sz="20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03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Timers (Multivibrators)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b="1" dirty="0"/>
          </a:p>
          <a:p>
            <a:pPr lvl="1"/>
            <a:r>
              <a:rPr lang="en-US" b="1" dirty="0"/>
              <a:t>Multivibrator –</a:t>
            </a:r>
            <a:r>
              <a:rPr lang="en-US" dirty="0"/>
              <a:t> A circuit that </a:t>
            </a:r>
            <a:r>
              <a:rPr lang="en-US" b="1" i="1" dirty="0"/>
              <a:t>oscillates (vibrates)</a:t>
            </a:r>
            <a:r>
              <a:rPr lang="en-US" dirty="0"/>
              <a:t> between </a:t>
            </a:r>
            <a:r>
              <a:rPr lang="en-US" b="1" i="1" dirty="0"/>
              <a:t>two states</a:t>
            </a:r>
            <a:r>
              <a:rPr lang="en-US" dirty="0"/>
              <a:t>, most often generating a </a:t>
            </a:r>
            <a:r>
              <a:rPr lang="en-US" b="1" i="1" dirty="0"/>
              <a:t>square wave</a:t>
            </a:r>
            <a:r>
              <a:rPr lang="en-US" dirty="0"/>
              <a:t> or </a:t>
            </a:r>
            <a:r>
              <a:rPr lang="en-US" b="1" i="1" dirty="0"/>
              <a:t>pulse train</a:t>
            </a:r>
            <a:r>
              <a:rPr lang="en-US" dirty="0"/>
              <a:t> output</a:t>
            </a:r>
            <a:endParaRPr lang="en-US" b="1" dirty="0"/>
          </a:p>
          <a:p>
            <a:pPr lvl="5">
              <a:lnSpc>
                <a:spcPct val="150000"/>
              </a:lnSpc>
            </a:pPr>
            <a:r>
              <a:rPr lang="en-US" sz="2400" b="1" dirty="0"/>
              <a:t>Monostable (One Shot) Multivibrator</a:t>
            </a:r>
          </a:p>
          <a:p>
            <a:pPr lvl="5">
              <a:lnSpc>
                <a:spcPct val="150000"/>
              </a:lnSpc>
            </a:pPr>
            <a:r>
              <a:rPr lang="en-US" sz="2400" b="1" dirty="0"/>
              <a:t>Astable Multivibrator</a:t>
            </a:r>
          </a:p>
          <a:p>
            <a:pPr lvl="5">
              <a:lnSpc>
                <a:spcPct val="150000"/>
              </a:lnSpc>
            </a:pPr>
            <a:r>
              <a:rPr lang="en-US" sz="2400" b="1" dirty="0"/>
              <a:t>Bistable (Flip-Flop) Multivibrator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60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6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555 Timer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sz="20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61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9" name="Picture 2" descr="555 timer IC - Wikipedia">
            <a:extLst>
              <a:ext uri="{FF2B5EF4-FFF2-40B4-BE49-F238E27FC236}">
                <a16:creationId xmlns:a16="http://schemas.microsoft.com/office/drawing/2014/main" id="{C9876D17-A42C-4757-978A-EBB8A701A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27" y="4145189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805119-A7DB-4C0E-9BEB-5175B9B4219E}"/>
              </a:ext>
            </a:extLst>
          </p:cNvPr>
          <p:cNvSpPr txBox="1"/>
          <p:nvPr/>
        </p:nvSpPr>
        <p:spPr>
          <a:xfrm>
            <a:off x="3679371" y="2772229"/>
            <a:ext cx="69741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By far, </a:t>
            </a:r>
            <a:r>
              <a:rPr lang="en-US" sz="2000" b="1" dirty="0"/>
              <a:t>the most common</a:t>
            </a:r>
            <a:r>
              <a:rPr lang="en-US" sz="2000" dirty="0"/>
              <a:t> </a:t>
            </a:r>
            <a:r>
              <a:rPr lang="en-US" sz="2000" b="1" i="1" dirty="0"/>
              <a:t>timer (multivibrator)</a:t>
            </a:r>
            <a:r>
              <a:rPr lang="en-US" sz="2000" dirty="0"/>
              <a:t> is the </a:t>
            </a:r>
            <a:r>
              <a:rPr lang="en-US" sz="2000" b="1" dirty="0"/>
              <a:t>555 timer </a:t>
            </a:r>
            <a:r>
              <a:rPr lang="en-US" sz="2000" dirty="0"/>
              <a:t>(</a:t>
            </a:r>
            <a:r>
              <a:rPr lang="en-US" sz="2000" i="1" dirty="0"/>
              <a:t>NE555 or LM555</a:t>
            </a:r>
            <a:r>
              <a:rPr lang="en-US" sz="2000" dirty="0"/>
              <a:t>)</a:t>
            </a:r>
          </a:p>
          <a:p>
            <a:endParaRPr lang="en-US" sz="2000" dirty="0"/>
          </a:p>
          <a:p>
            <a:r>
              <a:rPr lang="en-US" sz="2000" dirty="0"/>
              <a:t>Is used as the </a:t>
            </a:r>
            <a:r>
              <a:rPr lang="en-US" sz="2000" b="1" i="1" dirty="0"/>
              <a:t>basic circuit</a:t>
            </a:r>
            <a:r>
              <a:rPr lang="en-US" sz="2000" dirty="0"/>
              <a:t> for </a:t>
            </a:r>
            <a:r>
              <a:rPr lang="en-US" sz="2000" b="1" dirty="0"/>
              <a:t>monostable, astable, and bistable multivibrators</a:t>
            </a:r>
          </a:p>
          <a:p>
            <a:endParaRPr lang="en-US" sz="2000" dirty="0"/>
          </a:p>
          <a:p>
            <a:r>
              <a:rPr lang="en-US" sz="2000" dirty="0"/>
              <a:t>Operates within the </a:t>
            </a:r>
            <a:r>
              <a:rPr lang="en-US" sz="2000" b="1" i="1" dirty="0"/>
              <a:t>frequency range</a:t>
            </a:r>
            <a:r>
              <a:rPr lang="en-US" sz="2000" dirty="0"/>
              <a:t> of </a:t>
            </a:r>
            <a:r>
              <a:rPr lang="en-US" sz="2000" b="1" dirty="0"/>
              <a:t>less than 1 Hz</a:t>
            </a:r>
            <a:r>
              <a:rPr lang="en-US" sz="2000" dirty="0"/>
              <a:t> to </a:t>
            </a:r>
            <a:r>
              <a:rPr lang="en-US" sz="2000" b="1" dirty="0"/>
              <a:t>several hundred kHz</a:t>
            </a:r>
          </a:p>
        </p:txBody>
      </p:sp>
    </p:spTree>
    <p:extLst>
      <p:ext uri="{BB962C8B-B14F-4D97-AF65-F5344CB8AC3E}">
        <p14:creationId xmlns:p14="http://schemas.microsoft.com/office/powerpoint/2010/main" val="166097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555 Timer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sz="20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62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2050" name="Picture 2" descr="555 timer IC - Wikipedia">
            <a:extLst>
              <a:ext uri="{FF2B5EF4-FFF2-40B4-BE49-F238E27FC236}">
                <a16:creationId xmlns:a16="http://schemas.microsoft.com/office/drawing/2014/main" id="{274AFB6D-81C2-4301-917A-8A54D13D5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27" y="4145189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555 Timer Tutorial - The Monostable Multivibrator">
            <a:extLst>
              <a:ext uri="{FF2B5EF4-FFF2-40B4-BE49-F238E27FC236}">
                <a16:creationId xmlns:a16="http://schemas.microsoft.com/office/drawing/2014/main" id="{AA86C816-F1C3-4255-A9A0-9CEBC8E02EB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090" y="2710090"/>
            <a:ext cx="3349399" cy="2447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555 Timer IC – Working Principle, Block Diagram, Circuit Schematics |  LaptrinhX">
            <a:extLst>
              <a:ext uri="{FF2B5EF4-FFF2-40B4-BE49-F238E27FC236}">
                <a16:creationId xmlns:a16="http://schemas.microsoft.com/office/drawing/2014/main" id="{6C960C84-B7E3-4D80-9317-D2769D782337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486" y="2455148"/>
            <a:ext cx="4401457" cy="28677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920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Timers (Multivibrators)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63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D4A63E-CDB6-4315-A297-C34677A0172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07" y="2537753"/>
            <a:ext cx="4604679" cy="372890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B4A72B-070C-447C-A33F-1354EFF44092}"/>
              </a:ext>
            </a:extLst>
          </p:cNvPr>
          <p:cNvSpPr txBox="1"/>
          <p:nvPr/>
        </p:nvSpPr>
        <p:spPr>
          <a:xfrm>
            <a:off x="5972630" y="2859314"/>
            <a:ext cx="4325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Once triggered, continues to change states at a predictable rate. </a:t>
            </a:r>
            <a:r>
              <a:rPr lang="en-US" sz="1400" b="1" i="1" u="sng" dirty="0"/>
              <a:t>Common uses</a:t>
            </a:r>
            <a:r>
              <a:rPr lang="en-US" sz="1400" b="1" dirty="0"/>
              <a:t>: clock signals, timing signals, vehicle turn indicators, strobe lights, etc.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9F4F15-B377-4F23-BF8E-AA141D78C058}"/>
              </a:ext>
            </a:extLst>
          </p:cNvPr>
          <p:cNvSpPr txBox="1"/>
          <p:nvPr/>
        </p:nvSpPr>
        <p:spPr>
          <a:xfrm>
            <a:off x="5972628" y="3777366"/>
            <a:ext cx="41220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Once triggered, creates a perfect square wave (one), then returns to quiescent state until triggered again. </a:t>
            </a:r>
            <a:r>
              <a:rPr lang="en-US" sz="1400" b="1" i="1" u="sng" dirty="0"/>
              <a:t>Common uses</a:t>
            </a:r>
            <a:r>
              <a:rPr lang="en-US" sz="1400" b="1" dirty="0"/>
              <a:t>: Pulse generator, circuit time delay, reduce pulse distortion in computer systems, etc.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824ADB-2AED-4F90-AF05-70FF90B49DBA}"/>
              </a:ext>
            </a:extLst>
          </p:cNvPr>
          <p:cNvSpPr txBox="1"/>
          <p:nvPr/>
        </p:nvSpPr>
        <p:spPr>
          <a:xfrm>
            <a:off x="5972628" y="4910860"/>
            <a:ext cx="403497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Once triggered, remains in the high state until reset by a separate reset trigger. </a:t>
            </a:r>
            <a:r>
              <a:rPr lang="en-US" sz="1400" b="1" i="1" u="sng" dirty="0"/>
              <a:t>Common uses</a:t>
            </a:r>
            <a:r>
              <a:rPr lang="en-US" sz="1400" b="1" dirty="0"/>
              <a:t>: Computer memory circuits, counting circuits, etc. Several different types of Bistable Multivibrators depending on the desired use</a:t>
            </a:r>
          </a:p>
        </p:txBody>
      </p:sp>
    </p:spTree>
    <p:extLst>
      <p:ext uri="{BB962C8B-B14F-4D97-AF65-F5344CB8AC3E}">
        <p14:creationId xmlns:p14="http://schemas.microsoft.com/office/powerpoint/2010/main" val="253551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Analog - Digital Interfacing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64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EB8F3F-4AFF-4B9E-80AB-E0065AAC92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380343" y="2133600"/>
            <a:ext cx="7467600" cy="428897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39C74DD-77D9-4325-970F-D581F465E082}"/>
                  </a:ext>
                </a:extLst>
              </p14:cNvPr>
              <p14:cNvContentPartPr/>
              <p14:nvPr/>
            </p14:nvContentPartPr>
            <p14:xfrm>
              <a:off x="5972451" y="3475451"/>
              <a:ext cx="181080" cy="79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39C74DD-77D9-4325-970F-D581F465E08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18451" y="3367451"/>
                <a:ext cx="288720" cy="22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FDF1893-1090-4A7A-8CAC-A688075B9246}"/>
                  </a:ext>
                </a:extLst>
              </p14:cNvPr>
              <p14:cNvContentPartPr/>
              <p14:nvPr/>
            </p14:nvContentPartPr>
            <p14:xfrm>
              <a:off x="5050131" y="4919411"/>
              <a:ext cx="1026360" cy="662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FDF1893-1090-4A7A-8CAC-A688075B924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96491" y="4811771"/>
                <a:ext cx="1134000" cy="28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47C607AA-D240-4431-B1F8-9900642A9DC8}"/>
                  </a:ext>
                </a:extLst>
              </p14:cNvPr>
              <p14:cNvContentPartPr/>
              <p14:nvPr/>
            </p14:nvContentPartPr>
            <p14:xfrm>
              <a:off x="5137611" y="4999331"/>
              <a:ext cx="1200600" cy="3672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47C607AA-D240-4431-B1F8-9900642A9DC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83611" y="4891691"/>
                <a:ext cx="1308240" cy="25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7090AD42-C72F-4C5B-B0FC-4D369B16CB6C}"/>
                  </a:ext>
                </a:extLst>
              </p14:cNvPr>
              <p14:cNvContentPartPr/>
              <p14:nvPr/>
            </p14:nvContentPartPr>
            <p14:xfrm>
              <a:off x="5275851" y="3112931"/>
              <a:ext cx="395640" cy="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7090AD42-C72F-4C5B-B0FC-4D369B16CB6C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221851" y="3005291"/>
                <a:ext cx="5032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86E020EB-E510-4D67-B524-BC82BEF69F0B}"/>
                  </a:ext>
                </a:extLst>
              </p14:cNvPr>
              <p14:cNvContentPartPr/>
              <p14:nvPr/>
            </p14:nvContentPartPr>
            <p14:xfrm>
              <a:off x="5638371" y="4012571"/>
              <a:ext cx="22788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86E020EB-E510-4D67-B524-BC82BEF69F0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584371" y="3904931"/>
                <a:ext cx="33552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55095C56-E75F-444C-8022-DC670CE83F5D}"/>
                  </a:ext>
                </a:extLst>
              </p14:cNvPr>
              <p14:cNvContentPartPr/>
              <p14:nvPr/>
            </p14:nvContentPartPr>
            <p14:xfrm>
              <a:off x="7975131" y="4005731"/>
              <a:ext cx="228600" cy="129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55095C56-E75F-444C-8022-DC670CE83F5D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921491" y="3897731"/>
                <a:ext cx="336240" cy="22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18FF1FC3-76D7-4130-B704-EF7E4C837C58}"/>
                  </a:ext>
                </a:extLst>
              </p14:cNvPr>
              <p14:cNvContentPartPr/>
              <p14:nvPr/>
            </p14:nvContentPartPr>
            <p14:xfrm>
              <a:off x="3228891" y="4158011"/>
              <a:ext cx="311760" cy="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18FF1FC3-76D7-4130-B704-EF7E4C837C5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175251" y="4050371"/>
                <a:ext cx="4194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892054C4-39DD-4662-B585-C50A4B63FC8A}"/>
                  </a:ext>
                </a:extLst>
              </p14:cNvPr>
              <p14:cNvContentPartPr/>
              <p14:nvPr/>
            </p14:nvContentPartPr>
            <p14:xfrm>
              <a:off x="3845571" y="2328491"/>
              <a:ext cx="646560" cy="3780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892054C4-39DD-4662-B585-C50A4B63FC8A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791931" y="2220491"/>
                <a:ext cx="75420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E438348B-7A1B-4347-9C19-7113E1C98B20}"/>
                  </a:ext>
                </a:extLst>
              </p14:cNvPr>
              <p14:cNvContentPartPr/>
              <p14:nvPr/>
            </p14:nvContentPartPr>
            <p14:xfrm>
              <a:off x="2641011" y="4883771"/>
              <a:ext cx="281520" cy="75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E438348B-7A1B-4347-9C19-7113E1C98B20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587011" y="4776131"/>
                <a:ext cx="389160" cy="22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4022C063-ED1F-4C35-A2E4-A47C24D5A43D}"/>
                  </a:ext>
                </a:extLst>
              </p14:cNvPr>
              <p14:cNvContentPartPr/>
              <p14:nvPr/>
            </p14:nvContentPartPr>
            <p14:xfrm>
              <a:off x="6000891" y="2778851"/>
              <a:ext cx="384840" cy="298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4022C063-ED1F-4C35-A2E4-A47C24D5A43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947251" y="2671211"/>
                <a:ext cx="492480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4E86B14C-6499-4653-82CC-1E89988E9E04}"/>
                  </a:ext>
                </a:extLst>
              </p14:cNvPr>
              <p14:cNvContentPartPr/>
              <p14:nvPr/>
            </p14:nvContentPartPr>
            <p14:xfrm>
              <a:off x="5957691" y="2982611"/>
              <a:ext cx="18684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4E86B14C-6499-4653-82CC-1E89988E9E04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903691" y="2874611"/>
                <a:ext cx="2944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2114A1D3-2B91-43CF-A9BF-2C72AB563267}"/>
                  </a:ext>
                </a:extLst>
              </p14:cNvPr>
              <p14:cNvContentPartPr/>
              <p14:nvPr/>
            </p14:nvContentPartPr>
            <p14:xfrm>
              <a:off x="6037611" y="3301931"/>
              <a:ext cx="297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2114A1D3-2B91-43CF-A9BF-2C72AB56326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983971" y="3193931"/>
                <a:ext cx="405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BF75A109-E39E-4ADF-B897-83FC1F834602}"/>
              </a:ext>
            </a:extLst>
          </p:cNvPr>
          <p:cNvSpPr txBox="1"/>
          <p:nvPr/>
        </p:nvSpPr>
        <p:spPr>
          <a:xfrm>
            <a:off x="7975131" y="2808731"/>
            <a:ext cx="1746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u="sng" dirty="0"/>
              <a:t>24VAC Motor Output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89100B-8FE6-46F1-B70A-41347ED3CC8D}"/>
              </a:ext>
            </a:extLst>
          </p:cNvPr>
          <p:cNvSpPr txBox="1"/>
          <p:nvPr/>
        </p:nvSpPr>
        <p:spPr>
          <a:xfrm>
            <a:off x="1211942" y="4717144"/>
            <a:ext cx="1349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u="sng" dirty="0"/>
              <a:t>120VAC Input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BAE34A43-6303-448A-A907-92A25A77E3EF}"/>
                  </a:ext>
                </a:extLst>
              </p14:cNvPr>
              <p14:cNvContentPartPr/>
              <p14:nvPr/>
            </p14:nvContentPartPr>
            <p14:xfrm>
              <a:off x="1269411" y="4883411"/>
              <a:ext cx="1008000" cy="154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BAE34A43-6303-448A-A907-92A25A77E3EF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215771" y="4775411"/>
                <a:ext cx="1115640" cy="23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46F0FF32-59DE-4F03-940E-9A0A55E00129}"/>
                  </a:ext>
                </a:extLst>
              </p14:cNvPr>
              <p14:cNvContentPartPr/>
              <p14:nvPr/>
            </p14:nvContentPartPr>
            <p14:xfrm>
              <a:off x="8062611" y="2966771"/>
              <a:ext cx="1551960" cy="2448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46F0FF32-59DE-4F03-940E-9A0A55E00129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8008611" y="2859131"/>
                <a:ext cx="1659600" cy="24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B08DB0D3-F679-40EE-AAF3-3CEC5A49C891}"/>
                  </a:ext>
                </a:extLst>
              </p14:cNvPr>
              <p14:cNvContentPartPr/>
              <p14:nvPr/>
            </p14:nvContentPartPr>
            <p14:xfrm>
              <a:off x="8178171" y="6145571"/>
              <a:ext cx="1587240" cy="2304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B08DB0D3-F679-40EE-AAF3-3CEC5A49C89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124531" y="6037571"/>
                <a:ext cx="169488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B5E082C7-5FCE-4902-BDEE-DD7A96ACB346}"/>
                  </a:ext>
                </a:extLst>
              </p14:cNvPr>
              <p14:cNvContentPartPr/>
              <p14:nvPr/>
            </p14:nvContentPartPr>
            <p14:xfrm>
              <a:off x="7554651" y="2748611"/>
              <a:ext cx="240840" cy="4608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B5E082C7-5FCE-4902-BDEE-DD7A96ACB346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500651" y="2640971"/>
                <a:ext cx="348480" cy="26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568D180B-0FC7-4F24-90EF-05CAE6769E18}"/>
                  </a:ext>
                </a:extLst>
              </p14:cNvPr>
              <p14:cNvContentPartPr/>
              <p14:nvPr/>
            </p14:nvContentPartPr>
            <p14:xfrm>
              <a:off x="7546731" y="2895131"/>
              <a:ext cx="261360" cy="3024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568D180B-0FC7-4F24-90EF-05CAE6769E18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7493091" y="2787491"/>
                <a:ext cx="36900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EA442E80-C996-4A35-A596-8C44A58C97B7}"/>
                  </a:ext>
                </a:extLst>
              </p14:cNvPr>
              <p14:cNvContentPartPr/>
              <p14:nvPr/>
            </p14:nvContentPartPr>
            <p14:xfrm>
              <a:off x="8722491" y="4476971"/>
              <a:ext cx="708120" cy="900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EA442E80-C996-4A35-A596-8C44A58C97B7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8668491" y="4368971"/>
                <a:ext cx="81576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A7C3B9D0-E612-45B0-95E5-855E126597B4}"/>
                  </a:ext>
                </a:extLst>
              </p14:cNvPr>
              <p14:cNvContentPartPr/>
              <p14:nvPr/>
            </p14:nvContentPartPr>
            <p14:xfrm>
              <a:off x="9164931" y="3657251"/>
              <a:ext cx="156960" cy="36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A7C3B9D0-E612-45B0-95E5-855E126597B4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9111291" y="3549251"/>
                <a:ext cx="2646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4BDF8507-AD10-40A6-A69F-81AC23B39D34}"/>
                  </a:ext>
                </a:extLst>
              </p14:cNvPr>
              <p14:cNvContentPartPr/>
              <p14:nvPr/>
            </p14:nvContentPartPr>
            <p14:xfrm>
              <a:off x="5805051" y="5253131"/>
              <a:ext cx="535320" cy="792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4BDF8507-AD10-40A6-A69F-81AC23B39D34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751411" y="5145131"/>
                <a:ext cx="642960" cy="22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20576750-A397-4785-980C-A2C7F0F0BE73}"/>
                  </a:ext>
                </a:extLst>
              </p14:cNvPr>
              <p14:cNvContentPartPr/>
              <p14:nvPr/>
            </p14:nvContentPartPr>
            <p14:xfrm>
              <a:off x="3323211" y="3396251"/>
              <a:ext cx="115560" cy="2160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20576750-A397-4785-980C-A2C7F0F0BE73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3269571" y="3288251"/>
                <a:ext cx="223200" cy="23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74177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Analog - Digital Interfacing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65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EB8F3F-4AFF-4B9E-80AB-E0065AAC92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38198" y="2569030"/>
            <a:ext cx="4662715" cy="29506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CD3AC7-0EAE-42A5-8EA8-048F2F535851}"/>
              </a:ext>
            </a:extLst>
          </p:cNvPr>
          <p:cNvSpPr txBox="1"/>
          <p:nvPr/>
        </p:nvSpPr>
        <p:spPr>
          <a:xfrm>
            <a:off x="6096001" y="2569030"/>
            <a:ext cx="5257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Antenna Rotator Controller, KG4JJH</a:t>
            </a:r>
          </a:p>
          <a:p>
            <a:r>
              <a:rPr lang="en-US" sz="1400" b="1" dirty="0">
                <a:hlinkClick r:id="rId4"/>
              </a:rPr>
              <a:t>http://www.kg4jjh.com/pdf/antenna%20rotator%20controller.pdf</a:t>
            </a:r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r>
              <a:rPr lang="en-US" sz="1600" b="1" i="1" dirty="0"/>
              <a:t>CMPS03 Compass Sensor Module</a:t>
            </a:r>
            <a:endParaRPr lang="en-US" sz="1600" b="1" dirty="0"/>
          </a:p>
          <a:p>
            <a:r>
              <a:rPr lang="en-US" sz="1400" b="1" dirty="0">
                <a:hlinkClick r:id="rId5"/>
              </a:rPr>
              <a:t>https://www.robot-electronics.co.uk/htm/cmps3tech.htm</a:t>
            </a:r>
            <a:endParaRPr lang="en-US" sz="1400" b="1" dirty="0"/>
          </a:p>
          <a:p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82984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Heat Management Principles</a:t>
            </a:r>
          </a:p>
          <a:p>
            <a:pPr marL="914400" lvl="2" indent="0">
              <a:buNone/>
            </a:pPr>
            <a:endParaRPr lang="en-US" sz="1400" b="1" dirty="0">
              <a:solidFill>
                <a:schemeClr val="accent5">
                  <a:lumMod val="75000"/>
                </a:schemeClr>
              </a:solidFill>
            </a:endParaRPr>
          </a:p>
          <a:p>
            <a:pPr lvl="2"/>
            <a:r>
              <a:rPr lang="en-US" sz="1800" b="1" dirty="0"/>
              <a:t>Heat dissipation</a:t>
            </a:r>
            <a:r>
              <a:rPr lang="en-US" sz="1800" dirty="0"/>
              <a:t> is </a:t>
            </a:r>
            <a:r>
              <a:rPr lang="en-US" sz="1800" b="1" i="1" dirty="0"/>
              <a:t>extremely critical</a:t>
            </a:r>
            <a:r>
              <a:rPr lang="en-US" sz="1800" dirty="0"/>
              <a:t> for safe and efficient operation of analog and digital circuits</a:t>
            </a:r>
          </a:p>
          <a:p>
            <a:pPr lvl="2"/>
            <a:r>
              <a:rPr lang="en-US" sz="1800" b="1" dirty="0"/>
              <a:t>Integrated Circuits</a:t>
            </a:r>
            <a:r>
              <a:rPr lang="en-US" sz="1800" dirty="0"/>
              <a:t> and </a:t>
            </a:r>
            <a:r>
              <a:rPr lang="en-US" sz="1800" b="1" dirty="0"/>
              <a:t>high-power discrete components</a:t>
            </a:r>
            <a:r>
              <a:rPr lang="en-US" sz="1800" dirty="0"/>
              <a:t> are particularly vulnerable to improper heat dissipation</a:t>
            </a:r>
          </a:p>
          <a:p>
            <a:pPr lvl="2"/>
            <a:r>
              <a:rPr lang="en-US" sz="1800" dirty="0"/>
              <a:t>When considering heat dissipation, </a:t>
            </a:r>
            <a:r>
              <a:rPr lang="en-US" sz="1800" b="1" i="1" dirty="0"/>
              <a:t>always calculate using Peak-to-Peak </a:t>
            </a:r>
            <a:r>
              <a:rPr lang="en-US" sz="1800" b="1" i="1"/>
              <a:t>(not RMS</a:t>
            </a:r>
            <a:r>
              <a:rPr lang="en-US" sz="1800" b="1" i="1" dirty="0"/>
              <a:t>) voltages</a:t>
            </a:r>
            <a:r>
              <a:rPr lang="en-US" sz="1800" dirty="0"/>
              <a:t> of a circuit </a:t>
            </a:r>
            <a:r>
              <a:rPr lang="en-US" sz="1800" b="1" i="1" dirty="0"/>
              <a:t>under full load</a:t>
            </a:r>
            <a:r>
              <a:rPr lang="en-US" sz="1800" dirty="0"/>
              <a:t> (most devices list the </a:t>
            </a:r>
            <a:r>
              <a:rPr lang="en-US" sz="1800" b="1" u="sng" dirty="0"/>
              <a:t>average</a:t>
            </a:r>
            <a:r>
              <a:rPr lang="en-US" sz="1800" dirty="0"/>
              <a:t> voltage on their packaging)</a:t>
            </a:r>
          </a:p>
          <a:p>
            <a:pPr lvl="2"/>
            <a:r>
              <a:rPr lang="en-US" sz="1800" b="1" u="sng" dirty="0"/>
              <a:t>Rule of Thumb</a:t>
            </a:r>
            <a:r>
              <a:rPr lang="en-US" sz="1800" b="1" dirty="0"/>
              <a:t>: </a:t>
            </a:r>
            <a:r>
              <a:rPr lang="en-US" sz="1800" dirty="0"/>
              <a:t>Choose devices with a </a:t>
            </a:r>
            <a:r>
              <a:rPr lang="en-US" sz="1800" b="1" dirty="0"/>
              <a:t>maximum power dissipation</a:t>
            </a:r>
            <a:r>
              <a:rPr lang="en-US" sz="1800" dirty="0"/>
              <a:t> of </a:t>
            </a:r>
            <a:r>
              <a:rPr lang="en-US" sz="1800" b="1" dirty="0"/>
              <a:t>twice the desired output power</a:t>
            </a:r>
          </a:p>
          <a:p>
            <a:pPr lvl="2"/>
            <a:r>
              <a:rPr lang="en-US" sz="1800" dirty="0"/>
              <a:t>Use “</a:t>
            </a:r>
            <a:r>
              <a:rPr lang="en-US" sz="1800" b="1" dirty="0"/>
              <a:t>Thermal Grease</a:t>
            </a:r>
            <a:r>
              <a:rPr lang="en-US" sz="1800" dirty="0"/>
              <a:t>” with heat sinks as specified by device manufacturer</a:t>
            </a:r>
          </a:p>
          <a:p>
            <a:pPr lvl="2"/>
            <a:r>
              <a:rPr lang="en-US" sz="1800" b="1" dirty="0"/>
              <a:t>Device resistance</a:t>
            </a:r>
            <a:r>
              <a:rPr lang="en-US" sz="1800" dirty="0"/>
              <a:t> will </a:t>
            </a:r>
            <a:r>
              <a:rPr lang="en-US" sz="1800" b="1" i="1" dirty="0"/>
              <a:t>decrease 6% - 8% per Celsius degree</a:t>
            </a:r>
            <a:r>
              <a:rPr lang="en-US" sz="1800" dirty="0"/>
              <a:t> until the device eventually offers too little resistance to current flow, and it fails</a:t>
            </a:r>
          </a:p>
          <a:p>
            <a:pPr lvl="2"/>
            <a:r>
              <a:rPr lang="en-US" sz="1800" b="1" dirty="0"/>
              <a:t>RF current</a:t>
            </a:r>
            <a:r>
              <a:rPr lang="en-US" sz="1800" dirty="0"/>
              <a:t> will often cause overheating where a similar level of </a:t>
            </a:r>
            <a:r>
              <a:rPr lang="en-US" sz="1800" b="1" dirty="0"/>
              <a:t>DC current</a:t>
            </a:r>
            <a:r>
              <a:rPr lang="en-US" sz="1800" dirty="0"/>
              <a:t> will not</a:t>
            </a:r>
          </a:p>
          <a:p>
            <a:pPr lvl="2"/>
            <a:r>
              <a:rPr lang="en-US" sz="2400" b="1" i="1" u="sng" dirty="0"/>
              <a:t>DUST IS YOUR ENEMY</a:t>
            </a:r>
            <a:r>
              <a:rPr lang="en-US" sz="2400" b="1" i="1" dirty="0"/>
              <a:t>!!</a:t>
            </a:r>
            <a:endParaRPr lang="en-US" sz="2400" b="1" i="1" u="sng" dirty="0"/>
          </a:p>
          <a:p>
            <a:pPr lvl="1"/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66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6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E5F4E-A090-4CEC-9B76-62645A138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094" y="851517"/>
            <a:ext cx="6032420" cy="2414197"/>
          </a:xfrm>
        </p:spPr>
        <p:txBody>
          <a:bodyPr anchor="b">
            <a:normAutofit/>
          </a:bodyPr>
          <a:lstStyle/>
          <a:p>
            <a:pPr algn="l"/>
            <a:br>
              <a:rPr lang="en-US" sz="5400" b="1" dirty="0"/>
            </a:br>
            <a:endParaRPr lang="en-US" sz="54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A3773-43D9-4489-AC8F-77C41ABE1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4143" y="4168140"/>
            <a:ext cx="3241344" cy="1838343"/>
          </a:xfrm>
        </p:spPr>
        <p:txBody>
          <a:bodyPr anchor="t">
            <a:normAutofit/>
          </a:bodyPr>
          <a:lstStyle/>
          <a:p>
            <a:pPr algn="l"/>
            <a:r>
              <a:rPr lang="en-US" sz="3200" b="1" dirty="0">
                <a:solidFill>
                  <a:srgbClr val="C00000"/>
                </a:solidFill>
              </a:rPr>
              <a:t> </a:t>
            </a:r>
            <a:endParaRPr lang="en-US" sz="3200" b="1" i="1" dirty="0"/>
          </a:p>
          <a:p>
            <a:pPr algn="l"/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8DAEEB-C89E-451E-BAAA-B6565579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706" y="5964819"/>
            <a:ext cx="548640" cy="548640"/>
          </a:xfrm>
          <a:prstGeom prst="ellipse">
            <a:avLst/>
          </a:prstGeom>
          <a:noFill/>
        </p:spPr>
        <p:txBody>
          <a:bodyPr anchor="ctr">
            <a:normAutofit/>
          </a:bodyPr>
          <a:lstStyle/>
          <a:p>
            <a:pPr algn="ctr">
              <a:spcAft>
                <a:spcPts val="600"/>
              </a:spcAft>
            </a:pPr>
            <a:fld id="{6D22F896-40B5-4ADD-8801-0D06FADFA095}" type="slidenum">
              <a:rPr lang="en-US">
                <a:solidFill>
                  <a:schemeClr val="bg1"/>
                </a:solidFill>
              </a:rPr>
              <a:pPr algn="ctr">
                <a:spcAft>
                  <a:spcPts val="600"/>
                </a:spcAft>
              </a:pPr>
              <a:t>67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5F1FF68-FA9A-4201-BDF5-F888DA2B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21" y="72819"/>
            <a:ext cx="8472575" cy="2968767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584FD7-E3AE-4EAB-9B54-0F930FF34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E0641D-E27D-4A2D-99F0-92DBF083649E}"/>
              </a:ext>
            </a:extLst>
          </p:cNvPr>
          <p:cNvSpPr txBox="1"/>
          <p:nvPr/>
        </p:nvSpPr>
        <p:spPr>
          <a:xfrm>
            <a:off x="2220686" y="2481943"/>
            <a:ext cx="778659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Thank you for your participation</a:t>
            </a:r>
          </a:p>
          <a:p>
            <a:pPr algn="ctr"/>
            <a:endParaRPr lang="en-US" sz="3200" b="1" dirty="0">
              <a:solidFill>
                <a:srgbClr val="C00000"/>
              </a:solidFill>
            </a:endParaRPr>
          </a:p>
          <a:p>
            <a:pPr algn="ctr"/>
            <a:r>
              <a:rPr lang="en-US" sz="3200" b="1" dirty="0">
                <a:solidFill>
                  <a:srgbClr val="C00000"/>
                </a:solidFill>
              </a:rPr>
              <a:t>Questions?</a:t>
            </a:r>
          </a:p>
          <a:p>
            <a:endParaRPr lang="en-US" sz="3200" b="1" dirty="0">
              <a:solidFill>
                <a:srgbClr val="C00000"/>
              </a:solidFill>
            </a:endParaRPr>
          </a:p>
          <a:p>
            <a:pPr algn="ctr"/>
            <a:r>
              <a:rPr lang="en-US" sz="2800" dirty="0"/>
              <a:t>You may email questions to </a:t>
            </a:r>
            <a:r>
              <a:rPr lang="en-US" sz="2800" b="1" dirty="0">
                <a:solidFill>
                  <a:srgbClr val="C0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kq1s@arrl.net</a:t>
            </a:r>
            <a:endParaRPr lang="en-US" sz="2800" b="1" dirty="0">
              <a:solidFill>
                <a:srgbClr val="C00000"/>
              </a:solidFill>
            </a:endParaRPr>
          </a:p>
          <a:p>
            <a:pPr algn="ctr"/>
            <a:endParaRPr lang="en-US" sz="2000" b="1" dirty="0">
              <a:solidFill>
                <a:srgbClr val="C00000"/>
              </a:solidFill>
            </a:endParaRPr>
          </a:p>
          <a:p>
            <a:pPr algn="ctr"/>
            <a:endParaRPr lang="en-US" sz="2000" b="1" dirty="0">
              <a:solidFill>
                <a:srgbClr val="C0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This presentation is available at:</a:t>
            </a:r>
          </a:p>
          <a:p>
            <a:pPr algn="ctr"/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https://www.hamradioedu.com</a:t>
            </a:r>
            <a:r>
              <a:rPr lang="en-US" b="1" i="1" dirty="0">
                <a:solidFill>
                  <a:schemeClr val="accent1">
                    <a:lumMod val="75000"/>
                  </a:schemeClr>
                </a:solidFill>
              </a:rPr>
              <a:t>  - 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Click on </a:t>
            </a:r>
            <a:r>
              <a:rPr lang="en-US" b="1" u="sng" dirty="0">
                <a:solidFill>
                  <a:schemeClr val="accent1">
                    <a:lumMod val="75000"/>
                  </a:schemeClr>
                </a:solidFill>
              </a:rPr>
              <a:t>PRESENTATIONS</a:t>
            </a:r>
          </a:p>
        </p:txBody>
      </p:sp>
    </p:spTree>
    <p:extLst>
      <p:ext uri="{BB962C8B-B14F-4D97-AF65-F5344CB8AC3E}">
        <p14:creationId xmlns:p14="http://schemas.microsoft.com/office/powerpoint/2010/main" val="3976245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10C7E-9A85-45F5-A54A-356BDFD1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C8C2-4347-4B95-8562-4F781EC7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Semiconductor Amplifier Models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dirty="0"/>
          </a:p>
          <a:p>
            <a:pPr lvl="1"/>
            <a:r>
              <a:rPr lang="en-US" sz="2000" b="1" dirty="0"/>
              <a:t>Model – </a:t>
            </a:r>
            <a:r>
              <a:rPr lang="en-US" sz="2000" dirty="0"/>
              <a:t>Semiconductor </a:t>
            </a:r>
            <a:r>
              <a:rPr lang="en-US" sz="2000" b="1" i="1" dirty="0"/>
              <a:t>equivalent circuit</a:t>
            </a:r>
            <a:r>
              <a:rPr lang="en-US" sz="2000" dirty="0"/>
              <a:t> design comprised of voltage and current sources, resistors, capacitors, and inductors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Various models for specific purposes:</a:t>
            </a:r>
          </a:p>
          <a:p>
            <a:pPr lvl="2">
              <a:lnSpc>
                <a:spcPct val="100000"/>
              </a:lnSpc>
            </a:pPr>
            <a:r>
              <a:rPr lang="en-US" sz="1800" b="1" dirty="0"/>
              <a:t>Small-signal Model – </a:t>
            </a:r>
            <a:r>
              <a:rPr lang="en-US" sz="1800" dirty="0"/>
              <a:t>Used when voltage and current interact in a near linear fashion</a:t>
            </a:r>
          </a:p>
          <a:p>
            <a:pPr lvl="2">
              <a:lnSpc>
                <a:spcPct val="150000"/>
              </a:lnSpc>
            </a:pPr>
            <a:r>
              <a:rPr lang="en-US" sz="1800" b="1" dirty="0"/>
              <a:t>Large-signal Model –</a:t>
            </a:r>
            <a:r>
              <a:rPr lang="en-US" sz="1800" dirty="0"/>
              <a:t> Used when the device will be operated at saturation or cut-off</a:t>
            </a:r>
          </a:p>
          <a:p>
            <a:pPr lvl="2">
              <a:lnSpc>
                <a:spcPct val="150000"/>
              </a:lnSpc>
            </a:pPr>
            <a:r>
              <a:rPr lang="en-US" sz="1800" b="1" dirty="0"/>
              <a:t>Low-frequency Model –</a:t>
            </a:r>
            <a:r>
              <a:rPr lang="en-US" sz="1800" dirty="0"/>
              <a:t> Used in DC, audio, and very low RF frequency applications</a:t>
            </a:r>
          </a:p>
          <a:p>
            <a:pPr lvl="2">
              <a:lnSpc>
                <a:spcPct val="150000"/>
              </a:lnSpc>
            </a:pPr>
            <a:r>
              <a:rPr lang="en-US" sz="1800" b="1" dirty="0"/>
              <a:t>High-frequency Model –</a:t>
            </a:r>
            <a:r>
              <a:rPr lang="en-US" sz="1800" dirty="0"/>
              <a:t> Used for high frequency, high gain, or phase shift applications</a:t>
            </a:r>
            <a:endParaRPr lang="en-US" sz="18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7B808-658C-40AE-8E1C-3D09B7C2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C055DC-F7D0-44F0-A2A9-79FDD30A1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5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7F9C4-408F-45D7-8E12-57C92A257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DFD66-4656-477D-B098-DC7CEAE0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Transistor Amplifiers - Bipolar Junction Transistor (BJT)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C43C5-103A-4DA5-A496-BD0906E44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1C631-2628-4F34-A760-4652C43FD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  <p:pic>
        <p:nvPicPr>
          <p:cNvPr id="7" name="Picture 6" descr="Basic Electronics - Types of Transistors - Tutorialspoint">
            <a:extLst>
              <a:ext uri="{FF2B5EF4-FFF2-40B4-BE49-F238E27FC236}">
                <a16:creationId xmlns:a16="http://schemas.microsoft.com/office/drawing/2014/main" id="{05F005F9-ACC3-466A-98CB-CA704E1BEF8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329" y="2479675"/>
            <a:ext cx="3886200" cy="3962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404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7F9C4-408F-45D7-8E12-57C92A257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</a:rPr>
              <a:t>Analog Integrated Circuits and Components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DFD66-4656-477D-B098-DC7CEAE0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Bipolar Junction Transistor (BJT)</a:t>
            </a:r>
          </a:p>
          <a:p>
            <a:endParaRPr lang="en-US" sz="2400" b="1" dirty="0"/>
          </a:p>
          <a:p>
            <a:pPr lvl="1">
              <a:lnSpc>
                <a:spcPct val="150000"/>
              </a:lnSpc>
            </a:pPr>
            <a:r>
              <a:rPr lang="en-US" sz="2800" dirty="0"/>
              <a:t>Two Types – </a:t>
            </a:r>
            <a:r>
              <a:rPr lang="en-US" sz="2800" b="1" dirty="0"/>
              <a:t>NPN</a:t>
            </a:r>
            <a:r>
              <a:rPr lang="en-US" sz="2800" dirty="0"/>
              <a:t> and </a:t>
            </a:r>
            <a:r>
              <a:rPr lang="en-US" sz="2800" b="1" dirty="0"/>
              <a:t>PNP</a:t>
            </a:r>
          </a:p>
          <a:p>
            <a:pPr lvl="2">
              <a:lnSpc>
                <a:spcPct val="150000"/>
              </a:lnSpc>
            </a:pPr>
            <a:r>
              <a:rPr lang="en-US" sz="2400" b="1" i="1" dirty="0"/>
              <a:t>NPN</a:t>
            </a:r>
            <a:r>
              <a:rPr lang="en-US" sz="2400" dirty="0"/>
              <a:t> – N-type substrate with P-type channel infused</a:t>
            </a:r>
          </a:p>
          <a:p>
            <a:pPr lvl="2">
              <a:lnSpc>
                <a:spcPct val="150000"/>
              </a:lnSpc>
            </a:pPr>
            <a:r>
              <a:rPr lang="en-US" sz="2400" b="1" i="1" dirty="0"/>
              <a:t>PNP</a:t>
            </a:r>
            <a:r>
              <a:rPr lang="en-US" sz="2400" dirty="0"/>
              <a:t> – P-type substrate with N-type channel infused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C43C5-103A-4DA5-A496-BD0906E44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1C631-2628-4F34-A760-4652C43FD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4578" y="5519645"/>
            <a:ext cx="602590" cy="7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4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5338</TotalTime>
  <Words>3841</Words>
  <Application>Microsoft Office PowerPoint</Application>
  <PresentationFormat>Widescreen</PresentationFormat>
  <Paragraphs>573</Paragraphs>
  <Slides>67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1" baseType="lpstr">
      <vt:lpstr>Arial</vt:lpstr>
      <vt:lpstr>Calibri</vt:lpstr>
      <vt:lpstr>Calibri Light</vt:lpstr>
      <vt:lpstr>Office Theme</vt:lpstr>
      <vt:lpstr> </vt:lpstr>
      <vt:lpstr> </vt:lpstr>
      <vt:lpstr>Analog Integrated Circuits and Components  Introduction</vt:lpstr>
      <vt:lpstr>Analog Integrated Circuits and Components  Course Overview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Components`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Analog Integrated Circuits and Components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Ham Radio Education</dc:title>
  <dc:creator>Bill Smith</dc:creator>
  <cp:lastModifiedBy>Bill Smith</cp:lastModifiedBy>
  <cp:revision>487</cp:revision>
  <cp:lastPrinted>2021-05-15T14:49:44Z</cp:lastPrinted>
  <dcterms:created xsi:type="dcterms:W3CDTF">2021-05-10T02:43:55Z</dcterms:created>
  <dcterms:modified xsi:type="dcterms:W3CDTF">2021-06-05T19:10:09Z</dcterms:modified>
</cp:coreProperties>
</file>