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emf" ContentType="image/x-emf"/>
  <Default Extension="jpg" ContentType="image/jpeg"/>
  <Default Extension="rels" ContentType="application/vnd.openxmlformats-package.relationships+xml"/>
  <Default Extension="gif" ContentType="image/gif"/>
  <Default Extension="m4a" ContentType="audi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handoutMasterIdLst>
    <p:handoutMasterId r:id="rId80"/>
  </p:handoutMasterIdLst>
  <p:sldIdLst>
    <p:sldId id="338" r:id="rId2"/>
    <p:sldId id="360" r:id="rId3"/>
    <p:sldId id="339" r:id="rId4"/>
    <p:sldId id="258" r:id="rId5"/>
    <p:sldId id="260" r:id="rId6"/>
    <p:sldId id="320" r:id="rId7"/>
    <p:sldId id="317" r:id="rId8"/>
    <p:sldId id="271" r:id="rId9"/>
    <p:sldId id="319" r:id="rId10"/>
    <p:sldId id="321" r:id="rId11"/>
    <p:sldId id="322" r:id="rId12"/>
    <p:sldId id="370" r:id="rId13"/>
    <p:sldId id="323" r:id="rId14"/>
    <p:sldId id="327" r:id="rId15"/>
    <p:sldId id="265" r:id="rId16"/>
    <p:sldId id="263" r:id="rId17"/>
    <p:sldId id="264" r:id="rId18"/>
    <p:sldId id="275" r:id="rId19"/>
    <p:sldId id="278" r:id="rId20"/>
    <p:sldId id="277" r:id="rId21"/>
    <p:sldId id="261" r:id="rId22"/>
    <p:sldId id="301" r:id="rId23"/>
    <p:sldId id="372" r:id="rId24"/>
    <p:sldId id="279" r:id="rId25"/>
    <p:sldId id="369" r:id="rId26"/>
    <p:sldId id="375" r:id="rId27"/>
    <p:sldId id="365" r:id="rId28"/>
    <p:sldId id="366" r:id="rId29"/>
    <p:sldId id="363" r:id="rId30"/>
    <p:sldId id="376" r:id="rId31"/>
    <p:sldId id="379" r:id="rId32"/>
    <p:sldId id="293" r:id="rId33"/>
    <p:sldId id="387" r:id="rId34"/>
    <p:sldId id="377" r:id="rId35"/>
    <p:sldId id="367" r:id="rId36"/>
    <p:sldId id="381" r:id="rId37"/>
    <p:sldId id="292" r:id="rId38"/>
    <p:sldId id="390" r:id="rId39"/>
    <p:sldId id="392" r:id="rId40"/>
    <p:sldId id="383" r:id="rId41"/>
    <p:sldId id="380" r:id="rId42"/>
    <p:sldId id="268" r:id="rId43"/>
    <p:sldId id="269" r:id="rId44"/>
    <p:sldId id="298" r:id="rId45"/>
    <p:sldId id="270" r:id="rId46"/>
    <p:sldId id="329" r:id="rId47"/>
    <p:sldId id="331" r:id="rId48"/>
    <p:sldId id="336" r:id="rId49"/>
    <p:sldId id="332" r:id="rId50"/>
    <p:sldId id="384" r:id="rId51"/>
    <p:sldId id="334" r:id="rId52"/>
    <p:sldId id="335" r:id="rId53"/>
    <p:sldId id="333" r:id="rId54"/>
    <p:sldId id="340" r:id="rId55"/>
    <p:sldId id="313" r:id="rId56"/>
    <p:sldId id="302" r:id="rId57"/>
    <p:sldId id="346" r:id="rId58"/>
    <p:sldId id="316" r:id="rId59"/>
    <p:sldId id="347" r:id="rId60"/>
    <p:sldId id="355" r:id="rId61"/>
    <p:sldId id="348" r:id="rId62"/>
    <p:sldId id="349" r:id="rId63"/>
    <p:sldId id="385" r:id="rId64"/>
    <p:sldId id="350" r:id="rId65"/>
    <p:sldId id="351" r:id="rId66"/>
    <p:sldId id="353" r:id="rId67"/>
    <p:sldId id="352" r:id="rId68"/>
    <p:sldId id="382" r:id="rId69"/>
    <p:sldId id="356" r:id="rId70"/>
    <p:sldId id="307" r:id="rId71"/>
    <p:sldId id="357" r:id="rId72"/>
    <p:sldId id="308" r:id="rId73"/>
    <p:sldId id="309" r:id="rId74"/>
    <p:sldId id="386" r:id="rId75"/>
    <p:sldId id="358" r:id="rId76"/>
    <p:sldId id="388" r:id="rId77"/>
    <p:sldId id="361" r:id="rId7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outline" clrMode="gray"/>
  <p:clrMru>
    <a:srgbClr val="00FF00"/>
    <a:srgbClr val="C39615"/>
    <a:srgbClr val="CE3919"/>
    <a:srgbClr val="DA4F21"/>
    <a:srgbClr val="E4662B"/>
    <a:srgbClr val="EA9638"/>
    <a:srgbClr val="FD6F2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75" autoAdjust="0"/>
    <p:restoredTop sz="86418" autoAdjust="0"/>
  </p:normalViewPr>
  <p:slideViewPr>
    <p:cSldViewPr>
      <p:cViewPr>
        <p:scale>
          <a:sx n="100" d="100"/>
          <a:sy n="100" d="100"/>
        </p:scale>
        <p:origin x="-760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-5008" y="-12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handoutMaster" Target="handoutMasters/handoutMaster1.xml"/><Relationship Id="rId81" Type="http://schemas.openxmlformats.org/officeDocument/2006/relationships/printerSettings" Target="printerSettings/printerSettings1.bin"/><Relationship Id="rId82" Type="http://schemas.openxmlformats.org/officeDocument/2006/relationships/presProps" Target="presProps.xml"/><Relationship Id="rId83" Type="http://schemas.openxmlformats.org/officeDocument/2006/relationships/viewProps" Target="viewProps.xml"/><Relationship Id="rId84" Type="http://schemas.openxmlformats.org/officeDocument/2006/relationships/theme" Target="theme/theme1.xml"/><Relationship Id="rId85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notesMaster" Target="notesMasters/notesMaster1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374B8-CE93-4B41-A09B-4F6B9F4D7DFE}" type="datetime1">
              <a:rPr lang="en-US" smtClean="0"/>
              <a:t>6/16/21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741C7-10CA-1B44-A318-D23BB6184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172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3D1A3-CCCA-4B41-8988-6DA5EC477392}" type="datetime1">
              <a:rPr lang="en-US" smtClean="0"/>
              <a:t>6/16/21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0B877-3C85-8344-8A54-0961AF14F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8434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0B877-3C85-8344-8A54-0961AF14F1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93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0B877-3C85-8344-8A54-0961AF14F1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93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0B877-3C85-8344-8A54-0961AF14F1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93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0B877-3C85-8344-8A54-0961AF14F1C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34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0B877-3C85-8344-8A54-0961AF14F1C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93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0B877-3C85-8344-8A54-0961AF14F1CD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93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FAF2-10F5-2549-8583-2B3B064D77CB}" type="datetime1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87869-AA6E-8D43-817E-CFF789742163}" type="datetime1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B7722-81BC-764D-A5B6-C964FEB4531B}" type="datetime1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1A59B-700C-8A42-B245-962140B10F4F}" type="datetime1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52453-3AA4-474B-88CD-BB1BC8F27CCF}" type="datetime1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79613-31C9-2A4D-926A-674E7557BCBB}" type="datetime1">
              <a:rPr lang="en-US" smtClean="0"/>
              <a:t>6/16/21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D9D10-3741-3241-A785-E71E8CA8196A}" type="datetime1">
              <a:rPr lang="en-US" smtClean="0"/>
              <a:t>6/16/21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C6D0-5A73-7345-B020-391DD62CAF7C}" type="datetime1">
              <a:rPr lang="en-US" smtClean="0"/>
              <a:t>6/16/21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6F5A-55A7-4842-99B1-C75611B8CB38}" type="datetime1">
              <a:rPr lang="en-US" smtClean="0"/>
              <a:t>6/16/21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5E60C-71F8-2346-B87F-0C2069D841FE}" type="datetime1">
              <a:rPr lang="en-US" smtClean="0"/>
              <a:t>6/16/21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87F8-D1AF-E840-94B6-C4F73917E481}" type="datetime1">
              <a:rPr lang="en-US" smtClean="0"/>
              <a:t>6/16/21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5EF6A-9469-7C4A-B4C1-CB1B28780DFA}" type="datetime1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44DC0-DD98-4A6E-938B-5914B2C6E2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push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2.png"/><Relationship Id="rId6" Type="http://schemas.openxmlformats.org/officeDocument/2006/relationships/image" Target="../media/image3.jpeg"/><Relationship Id="rId7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3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3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3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3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KG7OH@arrl.net" TargetMode="External"/><Relationship Id="rId3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3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6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7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8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9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3" Type="http://schemas.openxmlformats.org/officeDocument/2006/relationships/image" Target="../media/image3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eznec.com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4" Type="http://schemas.openxmlformats.org/officeDocument/2006/relationships/audio" Target="../media/media1.mp3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Relationship Id="rId7" Type="http://schemas.openxmlformats.org/officeDocument/2006/relationships/image" Target="../media/image2.png"/><Relationship Id="rId8" Type="http://schemas.openxmlformats.org/officeDocument/2006/relationships/image" Target="../media/image3.jpeg"/><Relationship Id="rId9" Type="http://schemas.openxmlformats.org/officeDocument/2006/relationships/image" Target="../media/image4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143000"/>
            <a:ext cx="8472575" cy="28956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Welcome </a:t>
            </a:r>
            <a:r>
              <a:rPr lang="en-US" sz="3200" b="1" dirty="0">
                <a:solidFill>
                  <a:srgbClr val="C00000"/>
                </a:solidFill>
              </a:rPr>
              <a:t>to the Antenna </a:t>
            </a:r>
            <a:r>
              <a:rPr lang="en-US" sz="3200" b="1" dirty="0" smtClean="0">
                <a:solidFill>
                  <a:srgbClr val="C00000"/>
                </a:solidFill>
              </a:rPr>
              <a:t>Summit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Sponsored by NADXA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Northern Arizona DX Association</a:t>
            </a:r>
            <a:r>
              <a:rPr lang="en-US" sz="3200" b="1" dirty="0" smtClean="0"/>
              <a:t> </a:t>
            </a:r>
            <a:endParaRPr lang="en-US" sz="3200" b="1" dirty="0"/>
          </a:p>
          <a:p>
            <a:pPr algn="l"/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28599"/>
            <a:ext cx="2209800" cy="2222077"/>
          </a:xfrm>
          <a:prstGeom prst="rect">
            <a:avLst/>
          </a:prstGeom>
        </p:spPr>
      </p:pic>
      <p:pic>
        <p:nvPicPr>
          <p:cNvPr id="2" name="Green Onio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" y="533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6726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5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943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382000" cy="19811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Feed Point </a:t>
            </a:r>
            <a:r>
              <a:rPr lang="en-US" sz="2800" dirty="0" err="1" smtClean="0"/>
              <a:t>Impediance</a:t>
            </a:r>
            <a:endParaRPr lang="en-US" sz="2800" dirty="0" smtClean="0"/>
          </a:p>
          <a:p>
            <a:pPr lvl="1"/>
            <a:r>
              <a:rPr lang="en-US" sz="2400" dirty="0" smtClean="0"/>
              <a:t>Self and Mutual Impedance</a:t>
            </a:r>
          </a:p>
          <a:p>
            <a:pPr lvl="1"/>
            <a:r>
              <a:rPr lang="en-US" sz="2400" dirty="0" smtClean="0"/>
              <a:t>Feed Point Impedance is Low where the voltage is low</a:t>
            </a:r>
          </a:p>
          <a:p>
            <a:pPr lvl="2"/>
            <a:r>
              <a:rPr lang="en-US" sz="2000" dirty="0" smtClean="0"/>
              <a:t>At the center of a dipole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Impedance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3581400"/>
            <a:ext cx="7924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800" dirty="0"/>
              <a:t>Resonance</a:t>
            </a:r>
          </a:p>
          <a:p>
            <a:pPr lvl="1"/>
            <a:r>
              <a:rPr lang="en-US" sz="2400" dirty="0"/>
              <a:t>An antenna can be resonant only at one frequency</a:t>
            </a:r>
          </a:p>
          <a:p>
            <a:pPr lvl="1"/>
            <a:r>
              <a:rPr lang="en-US" sz="2400" dirty="0"/>
              <a:t>Current and voltage are in phase</a:t>
            </a:r>
          </a:p>
        </p:txBody>
      </p:sp>
    </p:spTree>
    <p:extLst>
      <p:ext uri="{BB962C8B-B14F-4D97-AF65-F5344CB8AC3E}">
        <p14:creationId xmlns:p14="http://schemas.microsoft.com/office/powerpoint/2010/main" val="138674197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Fields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Near Field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" y="2438400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/>
              <a:t>Far </a:t>
            </a:r>
            <a:r>
              <a:rPr lang="en-US" sz="3200" dirty="0" smtClean="0"/>
              <a:t>Field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533400" y="3352800"/>
            <a:ext cx="8077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Boundary = D = 2L</a:t>
            </a:r>
            <a:r>
              <a:rPr lang="en-US" sz="3200" baseline="30000" dirty="0"/>
              <a:t>2</a:t>
            </a:r>
            <a:r>
              <a:rPr lang="en-US" sz="3200" dirty="0"/>
              <a:t>/Wavelength </a:t>
            </a:r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	(Within 2 Wavelengths of the Feed Point)</a:t>
            </a:r>
          </a:p>
        </p:txBody>
      </p:sp>
    </p:spTree>
    <p:extLst>
      <p:ext uri="{BB962C8B-B14F-4D97-AF65-F5344CB8AC3E}">
        <p14:creationId xmlns:p14="http://schemas.microsoft.com/office/powerpoint/2010/main" val="45538283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DIPOLE ANTENNA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62200"/>
            <a:ext cx="8153400" cy="241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4801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 and H Wave Forms</a:t>
            </a:r>
            <a:endParaRPr lang="en-US" dirty="0"/>
          </a:p>
        </p:txBody>
      </p:sp>
      <p:pic>
        <p:nvPicPr>
          <p:cNvPr id="4" name="Content Placeholder 3" descr="Dipole_receiving_antenna_animation_6_800x394x150ms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r="5224"/>
          <a:stretch>
            <a:fillRect/>
          </a:stretch>
        </p:blipFill>
        <p:spPr/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2493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57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Antenna Voltage and Current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Distribution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Macintosh HD:private:var:folders:sg:39r71dmn3cl1v1fhp0m3vzrm0000gn:T:TemporaryItems:Dipole_antenna_standing_waves_animation_6_-_5fps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" r="787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50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tenna plot 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8" name="Picture 7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7347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8229600" cy="68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Measures intensity of sound and power	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Decibels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09600" y="5562600"/>
            <a:ext cx="70104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So </a:t>
            </a:r>
            <a:r>
              <a:rPr lang="en-US" sz="3200" dirty="0"/>
              <a:t>Double the power </a:t>
            </a:r>
            <a:r>
              <a:rPr lang="en-US" sz="3200" b="1" u="sng" dirty="0"/>
              <a:t>twice</a:t>
            </a:r>
            <a:r>
              <a:rPr lang="en-US" sz="3200" dirty="0"/>
              <a:t> = 1 S-unit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4876800"/>
            <a:ext cx="70104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+6dB = +1 S-unit Higher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4191000"/>
            <a:ext cx="64770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Power x 2 = +3dB = 3dB Gain</a:t>
            </a:r>
          </a:p>
        </p:txBody>
      </p:sp>
      <p:sp>
        <p:nvSpPr>
          <p:cNvPr id="8" name="Rectangle 7"/>
          <p:cNvSpPr/>
          <p:nvPr/>
        </p:nvSpPr>
        <p:spPr>
          <a:xfrm>
            <a:off x="609600" y="3429000"/>
            <a:ext cx="595407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Just </a:t>
            </a:r>
            <a:r>
              <a:rPr lang="en-US" sz="3200" dirty="0"/>
              <a:t>add them up or subtract them</a:t>
            </a:r>
          </a:p>
        </p:txBody>
      </p:sp>
      <p:sp>
        <p:nvSpPr>
          <p:cNvPr id="10" name="Rectangle 9"/>
          <p:cNvSpPr/>
          <p:nvPr/>
        </p:nvSpPr>
        <p:spPr>
          <a:xfrm>
            <a:off x="609600" y="2667000"/>
            <a:ext cx="168848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Log scale</a:t>
            </a:r>
          </a:p>
        </p:txBody>
      </p:sp>
    </p:spTree>
    <p:extLst>
      <p:ext uri="{BB962C8B-B14F-4D97-AF65-F5344CB8AC3E}">
        <p14:creationId xmlns:p14="http://schemas.microsoft.com/office/powerpoint/2010/main" val="34769162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/>
      <p:bldP spid="7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From 100 watts to 200 watts = + 3dB.</a:t>
            </a:r>
          </a:p>
          <a:p>
            <a:r>
              <a:rPr lang="en-US" dirty="0" smtClean="0"/>
              <a:t>From 200 watts to 400 watts = +3dB.</a:t>
            </a:r>
          </a:p>
          <a:p>
            <a:r>
              <a:rPr lang="en-US" dirty="0" smtClean="0"/>
              <a:t>3dB + 3dB = 6 dB = 1 S-unit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 6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Power – dB – 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 Units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657600"/>
            <a:ext cx="3022600" cy="1524000"/>
          </a:xfrm>
          <a:prstGeom prst="rect">
            <a:avLst/>
          </a:prstGeom>
        </p:spPr>
      </p:pic>
      <p:cxnSp>
        <p:nvCxnSpPr>
          <p:cNvPr id="6" name="Straight Connector 5"/>
          <p:cNvCxnSpPr>
            <a:endCxn id="5" idx="2"/>
          </p:cNvCxnSpPr>
          <p:nvPr/>
        </p:nvCxnSpPr>
        <p:spPr>
          <a:xfrm>
            <a:off x="3962400" y="4191000"/>
            <a:ext cx="292100" cy="9906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953000" y="4495800"/>
            <a:ext cx="381000" cy="609600"/>
          </a:xfrm>
          <a:prstGeom prst="line">
            <a:avLst/>
          </a:prstGeom>
          <a:ln w="38100">
            <a:solidFill>
              <a:srgbClr val="FD6F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2" name="Picture 11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2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From 100 watts to 200 watts = + 3dB.</a:t>
            </a:r>
          </a:p>
          <a:p>
            <a:r>
              <a:rPr lang="en-US" dirty="0" smtClean="0"/>
              <a:t>From 200 watts to 400 watts = +3dB.</a:t>
            </a:r>
          </a:p>
          <a:p>
            <a:r>
              <a:rPr lang="en-US" dirty="0" smtClean="0"/>
              <a:t>3dB + 3dB = 6 dB = 1 S-unit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 7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Power – dB – 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 Units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657600"/>
            <a:ext cx="3022600" cy="1524000"/>
          </a:xfrm>
          <a:prstGeom prst="rect">
            <a:avLst/>
          </a:prstGeom>
        </p:spPr>
      </p:pic>
      <p:cxnSp>
        <p:nvCxnSpPr>
          <p:cNvPr id="6" name="Straight Connector 5"/>
          <p:cNvCxnSpPr>
            <a:endCxn id="5" idx="2"/>
          </p:cNvCxnSpPr>
          <p:nvPr/>
        </p:nvCxnSpPr>
        <p:spPr>
          <a:xfrm>
            <a:off x="4114800" y="4191000"/>
            <a:ext cx="139700" cy="9906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953000" y="4495800"/>
            <a:ext cx="381000" cy="609600"/>
          </a:xfrm>
          <a:prstGeom prst="line">
            <a:avLst/>
          </a:prstGeom>
          <a:ln w="38100">
            <a:solidFill>
              <a:srgbClr val="FD6F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2" name="Picture 11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Change from a Dipole to a 3 element Yagi</a:t>
            </a:r>
          </a:p>
          <a:p>
            <a:r>
              <a:rPr lang="en-US" dirty="0" smtClean="0"/>
              <a:t>= + 6 </a:t>
            </a:r>
            <a:r>
              <a:rPr lang="en-US" dirty="0" err="1" smtClean="0"/>
              <a:t>dB</a:t>
            </a:r>
            <a:r>
              <a:rPr lang="en-US" baseline="-25000" dirty="0" err="1" smtClean="0"/>
              <a:t>d</a:t>
            </a:r>
            <a:r>
              <a:rPr lang="en-US" dirty="0" smtClean="0"/>
              <a:t> = </a:t>
            </a:r>
            <a:r>
              <a:rPr lang="en-US" dirty="0"/>
              <a:t>1</a:t>
            </a:r>
            <a:r>
              <a:rPr lang="en-US" dirty="0" smtClean="0"/>
              <a:t> S-unit</a:t>
            </a:r>
          </a:p>
          <a:p>
            <a:r>
              <a:rPr lang="en-US" dirty="0" smtClean="0"/>
              <a:t>Same transmit result doubling + doubling power</a:t>
            </a:r>
          </a:p>
          <a:p>
            <a:r>
              <a:rPr lang="en-US" dirty="0" smtClean="0"/>
              <a:t>Considerable improvement in receiving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 6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- or -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657600"/>
            <a:ext cx="3022600" cy="1524000"/>
          </a:xfrm>
          <a:prstGeom prst="rect">
            <a:avLst/>
          </a:prstGeom>
        </p:spPr>
      </p:pic>
      <p:cxnSp>
        <p:nvCxnSpPr>
          <p:cNvPr id="6" name="Straight Connector 5"/>
          <p:cNvCxnSpPr>
            <a:endCxn id="5" idx="2"/>
          </p:cNvCxnSpPr>
          <p:nvPr/>
        </p:nvCxnSpPr>
        <p:spPr>
          <a:xfrm>
            <a:off x="3962400" y="4191000"/>
            <a:ext cx="292100" cy="9906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953000" y="4495800"/>
            <a:ext cx="381000" cy="609600"/>
          </a:xfrm>
          <a:prstGeom prst="line">
            <a:avLst/>
          </a:prstGeom>
          <a:ln w="38100">
            <a:solidFill>
              <a:srgbClr val="FD6F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2" name="Picture 11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66800"/>
            <a:ext cx="8472575" cy="29718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172200" cy="1838343"/>
          </a:xfrm>
        </p:spPr>
        <p:txBody>
          <a:bodyPr anchor="t">
            <a:normAutofit/>
          </a:bodyPr>
          <a:lstStyle/>
          <a:p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smtClean="0">
                <a:solidFill>
                  <a:srgbClr val="C00000"/>
                </a:solidFill>
              </a:rPr>
              <a:t>Thank You </a:t>
            </a:r>
          </a:p>
          <a:p>
            <a:r>
              <a:rPr lang="en-US" sz="4400" b="1" dirty="0" smtClean="0">
                <a:solidFill>
                  <a:srgbClr val="C00000"/>
                </a:solidFill>
              </a:rPr>
              <a:t>NAU – Cline Library</a:t>
            </a:r>
          </a:p>
          <a:p>
            <a:pPr algn="l"/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8" name="Picture 7" descr="NADXA Logo Color 3x3x30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304800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8999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Change from a Dipole to a 3 element Yagi</a:t>
            </a:r>
          </a:p>
          <a:p>
            <a:r>
              <a:rPr lang="en-US" dirty="0" smtClean="0"/>
              <a:t>= + 6 </a:t>
            </a:r>
            <a:r>
              <a:rPr lang="en-US" dirty="0" err="1" smtClean="0"/>
              <a:t>dB</a:t>
            </a:r>
            <a:r>
              <a:rPr lang="en-US" baseline="-25000" dirty="0" err="1" smtClean="0"/>
              <a:t>d</a:t>
            </a:r>
            <a:r>
              <a:rPr lang="en-US" dirty="0" smtClean="0"/>
              <a:t> = </a:t>
            </a:r>
            <a:r>
              <a:rPr lang="en-US" dirty="0"/>
              <a:t>1</a:t>
            </a:r>
            <a:r>
              <a:rPr lang="en-US" dirty="0" smtClean="0"/>
              <a:t> S-unit</a:t>
            </a:r>
          </a:p>
          <a:p>
            <a:r>
              <a:rPr lang="en-US" dirty="0"/>
              <a:t>Same transmit result doubling + doubling </a:t>
            </a:r>
            <a:r>
              <a:rPr lang="en-US" dirty="0" smtClean="0"/>
              <a:t>power</a:t>
            </a:r>
          </a:p>
          <a:p>
            <a:r>
              <a:rPr lang="en-US" dirty="0" smtClean="0"/>
              <a:t>1 S-unit improvement in receiving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 7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- or -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657600"/>
            <a:ext cx="3022600" cy="1524000"/>
          </a:xfrm>
          <a:prstGeom prst="rect">
            <a:avLst/>
          </a:prstGeom>
        </p:spPr>
      </p:pic>
      <p:cxnSp>
        <p:nvCxnSpPr>
          <p:cNvPr id="6" name="Straight Connector 5"/>
          <p:cNvCxnSpPr>
            <a:endCxn id="5" idx="2"/>
          </p:cNvCxnSpPr>
          <p:nvPr/>
        </p:nvCxnSpPr>
        <p:spPr>
          <a:xfrm>
            <a:off x="4114800" y="4191000"/>
            <a:ext cx="139700" cy="9906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953000" y="4495800"/>
            <a:ext cx="381000" cy="609600"/>
          </a:xfrm>
          <a:prstGeom prst="line">
            <a:avLst/>
          </a:prstGeom>
          <a:ln w="38100">
            <a:solidFill>
              <a:srgbClr val="FD6F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2" name="Picture 11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41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382000" cy="685799"/>
          </a:xfrm>
        </p:spPr>
        <p:txBody>
          <a:bodyPr>
            <a:normAutofit/>
          </a:bodyPr>
          <a:lstStyle/>
          <a:p>
            <a:r>
              <a:rPr lang="en-US" dirty="0" smtClean="0"/>
              <a:t>RF Waves change with time (Electromagnetic)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Fields and Waves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09600" y="1905000"/>
            <a:ext cx="7848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E Fields </a:t>
            </a:r>
          </a:p>
          <a:p>
            <a:r>
              <a:rPr lang="en-US" sz="3200" dirty="0"/>
              <a:t>	Electric Wave</a:t>
            </a:r>
          </a:p>
          <a:p>
            <a:r>
              <a:rPr lang="en-US" sz="3200" dirty="0"/>
              <a:t>	90 Degrees to the H Field</a:t>
            </a:r>
          </a:p>
          <a:p>
            <a:r>
              <a:rPr lang="en-US" sz="3200" dirty="0"/>
              <a:t>	Increases with Voltage</a:t>
            </a:r>
          </a:p>
          <a:p>
            <a:r>
              <a:rPr lang="en-US" sz="3200" dirty="0"/>
              <a:t>	Most Relevant to Ham Radio</a:t>
            </a:r>
          </a:p>
          <a:p>
            <a:r>
              <a:rPr lang="en-US" sz="3200" dirty="0"/>
              <a:t>	Describes the Polarization of an Antenna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5029200"/>
            <a:ext cx="7162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H Fields </a:t>
            </a:r>
          </a:p>
          <a:p>
            <a:r>
              <a:rPr lang="en-US" sz="3200" dirty="0"/>
              <a:t>	Magnetic Wave</a:t>
            </a:r>
          </a:p>
          <a:p>
            <a:r>
              <a:rPr lang="en-US" sz="3200" dirty="0"/>
              <a:t>	Increases with Current</a:t>
            </a:r>
          </a:p>
        </p:txBody>
      </p:sp>
    </p:spTree>
    <p:extLst>
      <p:ext uri="{BB962C8B-B14F-4D97-AF65-F5344CB8AC3E}">
        <p14:creationId xmlns:p14="http://schemas.microsoft.com/office/powerpoint/2010/main" val="19069629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TYPES of PATTERNS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81399"/>
          </a:xfrm>
        </p:spPr>
        <p:txBody>
          <a:bodyPr>
            <a:normAutofit/>
          </a:bodyPr>
          <a:lstStyle/>
          <a:p>
            <a:r>
              <a:rPr lang="en-US" dirty="0" smtClean="0"/>
              <a:t>3D Pattern</a:t>
            </a:r>
          </a:p>
          <a:p>
            <a:r>
              <a:rPr lang="en-US" dirty="0" smtClean="0"/>
              <a:t>Azimuthal Pattern</a:t>
            </a:r>
          </a:p>
          <a:p>
            <a:r>
              <a:rPr lang="en-US" dirty="0" smtClean="0"/>
              <a:t>Elevation Pattern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7741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ISOTROPIC ANTENNA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716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679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3D ISOTROPIC </a:t>
            </a:r>
            <a:r>
              <a:rPr lang="en-US" sz="4000" dirty="0">
                <a:solidFill>
                  <a:srgbClr val="FF0000"/>
                </a:solidFill>
              </a:rPr>
              <a:t>ANTENNA PATTERN </a:t>
            </a:r>
          </a:p>
        </p:txBody>
      </p:sp>
      <p:pic>
        <p:nvPicPr>
          <p:cNvPr id="9" name="Picture 8" descr="Macintosh HD:private:var:folders:sg:39r71dmn3cl1v1fhp0m3vzrm0000gn:T:TemporaryItems:isotropic-antenna-pattern-erf-community_636192019824385126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24000"/>
            <a:ext cx="4648200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335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7958281" cy="43053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ISOTROPIC ANTENNA PATTERN SLICE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5791200"/>
            <a:ext cx="3200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Elevation Pattern</a:t>
            </a:r>
            <a:endParaRPr 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5791200"/>
            <a:ext cx="3581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Azimuthal Pattern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77769191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Horizontal Dipole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19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dipole is the simplest type of </a:t>
            </a:r>
            <a:r>
              <a:rPr lang="en-US" dirty="0" smtClean="0"/>
              <a:t>real antenna </a:t>
            </a:r>
            <a:r>
              <a:rPr lang="en-US" dirty="0"/>
              <a:t>from a theoretical point of </a:t>
            </a:r>
            <a:r>
              <a:rPr lang="en-US" dirty="0" smtClean="0"/>
              <a:t>view.</a:t>
            </a:r>
            <a:r>
              <a:rPr lang="en-US" baseline="30000" dirty="0"/>
              <a:t> </a:t>
            </a:r>
            <a:r>
              <a:rPr lang="en-US" dirty="0" smtClean="0"/>
              <a:t> Most </a:t>
            </a:r>
            <a:r>
              <a:rPr lang="en-US" dirty="0"/>
              <a:t>commonly it consists of two conductors of equal length oriented end-to-end with the </a:t>
            </a:r>
            <a:r>
              <a:rPr lang="en-US" dirty="0" smtClean="0"/>
              <a:t>feed-line </a:t>
            </a:r>
            <a:r>
              <a:rPr lang="en-US" dirty="0"/>
              <a:t>connected between them.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343400"/>
            <a:ext cx="6172200" cy="18288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4136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3" name="Picture 12"/>
          <p:cNvPicPr/>
          <p:nvPr/>
        </p:nvPicPr>
        <p:blipFill>
          <a:blip r:embed="rId2"/>
          <a:stretch>
            <a:fillRect/>
          </a:stretch>
        </p:blipFill>
        <p:spPr>
          <a:xfrm rot="5400000">
            <a:off x="2069941" y="2197259"/>
            <a:ext cx="4838700" cy="3949382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3D DIPOLE ANTENNA PATTERN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1676400"/>
            <a:ext cx="2057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838200" y="4191000"/>
            <a:ext cx="1905000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800600" y="4191000"/>
            <a:ext cx="2133600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57084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057400"/>
            <a:ext cx="4987349" cy="3097406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3D DIPOLE PATTERN SLICE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057400" y="2209800"/>
            <a:ext cx="4572000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77303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DIPOLE PATTERN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8623300" cy="4311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11430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Horizontal Pattern</a:t>
            </a:r>
          </a:p>
          <a:p>
            <a:r>
              <a:rPr lang="en-US" sz="3200" dirty="0" smtClean="0"/>
              <a:t>Azimuth Pattern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724400" y="11430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Vertical Pattern Elevation Pattern</a:t>
            </a:r>
            <a:endParaRPr lang="en-US" sz="3200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2362200" y="2667000"/>
            <a:ext cx="0" cy="3124200"/>
          </a:xfrm>
          <a:prstGeom prst="line">
            <a:avLst/>
          </a:prstGeom>
          <a:ln w="50800">
            <a:solidFill>
              <a:srgbClr val="00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6629400" y="4191000"/>
            <a:ext cx="182880" cy="119380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3413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66800"/>
            <a:ext cx="8472575" cy="29718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172200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i="1" u="sng" dirty="0">
                <a:solidFill>
                  <a:srgbClr val="C00000"/>
                </a:solidFill>
              </a:rPr>
              <a:t>Session </a:t>
            </a:r>
            <a:r>
              <a:rPr lang="en-US" sz="3200" b="1" i="1" u="sng" dirty="0" smtClean="0">
                <a:solidFill>
                  <a:srgbClr val="C00000"/>
                </a:solidFill>
              </a:rPr>
              <a:t>6</a:t>
            </a:r>
            <a:r>
              <a:rPr lang="en-US" sz="3200" b="1" i="1" dirty="0" smtClean="0">
                <a:solidFill>
                  <a:srgbClr val="C00000"/>
                </a:solidFill>
              </a:rPr>
              <a:t> – ARRL Antenna Book</a:t>
            </a:r>
          </a:p>
          <a:p>
            <a:pPr algn="l"/>
            <a:r>
              <a:rPr lang="en-US" b="1" i="1" dirty="0" smtClean="0">
                <a:solidFill>
                  <a:srgbClr val="C00000"/>
                </a:solidFill>
              </a:rPr>
              <a:t>Chapter 1 - Antenna Fundamentals</a:t>
            </a:r>
          </a:p>
          <a:p>
            <a:pPr algn="l"/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 descr="NADXA Logo Color 3x3x30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9442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Horizontal Dipole Pattern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6" name="Picture 5" descr="adiation Pattern - an overview | ScienceDirect Topic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95400"/>
            <a:ext cx="3124200" cy="5181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324600" y="53340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3D Pattern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48400" y="27432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Azimuth Pattern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Isotropic shown in Red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971800" y="1600200"/>
            <a:ext cx="2362200" cy="2209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12" name="Picture 11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2470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Gain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199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Dipole </a:t>
            </a:r>
            <a:r>
              <a:rPr lang="en-US" dirty="0"/>
              <a:t>has 2.15 </a:t>
            </a:r>
            <a:r>
              <a:rPr lang="en-US" dirty="0" err="1" smtClean="0"/>
              <a:t>dB</a:t>
            </a:r>
            <a:r>
              <a:rPr lang="en-US" baseline="-25000" dirty="0" err="1" smtClean="0"/>
              <a:t>i</a:t>
            </a:r>
            <a:r>
              <a:rPr lang="en-US" baseline="-25000" dirty="0" smtClean="0"/>
              <a:t> </a:t>
            </a:r>
            <a:r>
              <a:rPr lang="en-US" dirty="0"/>
              <a:t>gain over an Isotropic </a:t>
            </a:r>
            <a:r>
              <a:rPr lang="en-US" dirty="0" smtClean="0"/>
              <a:t>Antenna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600" dirty="0"/>
              <a:t>Signal from the ends is redistributed to the </a:t>
            </a:r>
            <a:r>
              <a:rPr lang="en-US" sz="2600" dirty="0" smtClean="0"/>
              <a:t>broadside</a:t>
            </a:r>
            <a:endParaRPr lang="en-US" sz="2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7444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Gain</a:t>
            </a:r>
            <a:endParaRPr lang="en-US" sz="4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5800" y="4419600"/>
            <a:ext cx="751279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Gain is achieved by redistribution of pattern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3200400"/>
            <a:ext cx="613902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Where does the gain come from???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1447800"/>
            <a:ext cx="7848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Antennas are passive devices and do not generate any “extra” power.</a:t>
            </a:r>
          </a:p>
        </p:txBody>
      </p:sp>
    </p:spTree>
    <p:extLst>
      <p:ext uri="{BB962C8B-B14F-4D97-AF65-F5344CB8AC3E}">
        <p14:creationId xmlns:p14="http://schemas.microsoft.com/office/powerpoint/2010/main" val="76609199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DB </a:t>
            </a:r>
            <a:r>
              <a:rPr lang="en-US" sz="4000" dirty="0" err="1" smtClean="0">
                <a:solidFill>
                  <a:srgbClr val="FF0000"/>
                </a:solidFill>
              </a:rPr>
              <a:t>Referance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Isotropic antenna as the reference</a:t>
            </a:r>
          </a:p>
          <a:p>
            <a:pPr marL="400050" lvl="2" indent="0">
              <a:buNone/>
            </a:pPr>
            <a:r>
              <a:rPr lang="en-US" sz="3200" dirty="0" smtClean="0"/>
              <a:t>Dipole has 2.15 </a:t>
            </a:r>
            <a:r>
              <a:rPr lang="en-US" sz="3200" dirty="0" err="1"/>
              <a:t>dB</a:t>
            </a:r>
            <a:r>
              <a:rPr lang="en-US" sz="3200" b="1" baseline="-25000" dirty="0" err="1"/>
              <a:t>i</a:t>
            </a:r>
            <a:r>
              <a:rPr lang="en-US" sz="3200" dirty="0"/>
              <a:t> </a:t>
            </a:r>
            <a:r>
              <a:rPr lang="en-US" sz="3200" dirty="0" smtClean="0"/>
              <a:t>Gain </a:t>
            </a:r>
          </a:p>
          <a:p>
            <a:pPr marL="400050" lvl="2" indent="0">
              <a:buNone/>
            </a:pPr>
            <a:endParaRPr lang="en-US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1000" y="2819400"/>
            <a:ext cx="8305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 indent="0">
              <a:buNone/>
            </a:pPr>
            <a:r>
              <a:rPr lang="en-US" sz="3200" dirty="0" smtClean="0"/>
              <a:t>Yagi has ≈ </a:t>
            </a:r>
            <a:r>
              <a:rPr lang="en-US" sz="3200" dirty="0"/>
              <a:t>6 </a:t>
            </a:r>
            <a:r>
              <a:rPr lang="en-US" sz="3200" dirty="0" err="1"/>
              <a:t>dB</a:t>
            </a:r>
            <a:r>
              <a:rPr lang="en-US" sz="3200" b="1" baseline="-25000" dirty="0" err="1"/>
              <a:t>d</a:t>
            </a:r>
            <a:r>
              <a:rPr lang="en-US" sz="3200" dirty="0"/>
              <a:t> Gain</a:t>
            </a:r>
          </a:p>
          <a:p>
            <a:pPr marL="400050" lvl="2" indent="0">
              <a:buNone/>
            </a:pPr>
            <a:r>
              <a:rPr lang="en-US" sz="3200" dirty="0"/>
              <a:t>Dipole antenna as the </a:t>
            </a:r>
            <a:r>
              <a:rPr lang="en-US" sz="3200" dirty="0" smtClean="0"/>
              <a:t>reference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57200" y="4419600"/>
            <a:ext cx="7086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 indent="0">
              <a:buNone/>
            </a:pPr>
            <a:r>
              <a:rPr lang="en-US" sz="3200" dirty="0"/>
              <a:t>Yagi has </a:t>
            </a:r>
            <a:r>
              <a:rPr lang="en-US" sz="3200" dirty="0" smtClean="0"/>
              <a:t>≈ 8.15 </a:t>
            </a:r>
            <a:r>
              <a:rPr lang="en-US" sz="3200" dirty="0" err="1"/>
              <a:t>dB</a:t>
            </a:r>
            <a:r>
              <a:rPr lang="en-US" sz="3200" b="1" baseline="-25000" dirty="0" err="1"/>
              <a:t>i</a:t>
            </a:r>
            <a:r>
              <a:rPr lang="en-US" sz="3200" dirty="0"/>
              <a:t> Gain</a:t>
            </a:r>
          </a:p>
          <a:p>
            <a:pPr marL="400050" lvl="2" indent="0">
              <a:buNone/>
            </a:pPr>
            <a:r>
              <a:rPr lang="en-US" sz="3200" dirty="0"/>
              <a:t>(Same antenna)</a:t>
            </a:r>
          </a:p>
          <a:p>
            <a:pPr marL="400050" lvl="2" indent="0">
              <a:buNone/>
            </a:pPr>
            <a:r>
              <a:rPr lang="en-US" sz="3200" dirty="0"/>
              <a:t>Isotropic antenna as the reference</a:t>
            </a:r>
          </a:p>
        </p:txBody>
      </p:sp>
    </p:spTree>
    <p:extLst>
      <p:ext uri="{BB962C8B-B14F-4D97-AF65-F5344CB8AC3E}">
        <p14:creationId xmlns:p14="http://schemas.microsoft.com/office/powerpoint/2010/main" val="17286600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Tri-Band Yagi 10 – 15 - 20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24000"/>
            <a:ext cx="7467600" cy="465978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3424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073" name="Picture 1" descr="nderstanding Antenna Gain, Beamwidth, And Directiv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7810728" cy="433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YAGI (Gain Antenna) PATTERN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(Azimuth)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53428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Azimuth ½ Power Points of a Yagi</a:t>
            </a:r>
            <a:endParaRPr lang="en-US" sz="4000" dirty="0"/>
          </a:p>
        </p:txBody>
      </p:sp>
      <p:sp>
        <p:nvSpPr>
          <p:cNvPr id="4" name="Oval 3"/>
          <p:cNvSpPr/>
          <p:nvPr/>
        </p:nvSpPr>
        <p:spPr>
          <a:xfrm>
            <a:off x="2057400" y="1905000"/>
            <a:ext cx="4191000" cy="4191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Content Placeholder 5"/>
          <p:cNvSpPr>
            <a:spLocks noGrp="1"/>
          </p:cNvSpPr>
          <p:nvPr/>
        </p:nvSpPr>
        <p:spPr>
          <a:xfrm>
            <a:off x="2667000" y="2514600"/>
            <a:ext cx="2971800" cy="297179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8" name="Content Placeholder 5"/>
          <p:cNvSpPr>
            <a:spLocks noGrp="1"/>
          </p:cNvSpPr>
          <p:nvPr/>
        </p:nvSpPr>
        <p:spPr>
          <a:xfrm>
            <a:off x="2971800" y="2819400"/>
            <a:ext cx="2362200" cy="2438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/>
        </p:nvSpPr>
        <p:spPr>
          <a:xfrm>
            <a:off x="3276600" y="3124200"/>
            <a:ext cx="1752600" cy="1828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0" name="Content Placeholder 5"/>
          <p:cNvSpPr>
            <a:spLocks noGrp="1"/>
          </p:cNvSpPr>
          <p:nvPr/>
        </p:nvSpPr>
        <p:spPr>
          <a:xfrm>
            <a:off x="3505200" y="3352800"/>
            <a:ext cx="1295400" cy="1371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1" name="Content Placeholder 5"/>
          <p:cNvSpPr>
            <a:spLocks noGrp="1"/>
          </p:cNvSpPr>
          <p:nvPr/>
        </p:nvSpPr>
        <p:spPr>
          <a:xfrm>
            <a:off x="3733800" y="3581400"/>
            <a:ext cx="838200" cy="9315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2" name="Content Placeholder 5"/>
          <p:cNvSpPr>
            <a:spLocks noGrp="1"/>
          </p:cNvSpPr>
          <p:nvPr/>
        </p:nvSpPr>
        <p:spPr>
          <a:xfrm>
            <a:off x="2362200" y="2209800"/>
            <a:ext cx="3581400" cy="3581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/>
        </p:nvSpPr>
        <p:spPr>
          <a:xfrm>
            <a:off x="3886200" y="3810000"/>
            <a:ext cx="457200" cy="4743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endParaRPr lang="en-US"/>
          </a:p>
        </p:txBody>
      </p:sp>
      <p:cxnSp>
        <p:nvCxnSpPr>
          <p:cNvPr id="14" name="Straight Connector 13"/>
          <p:cNvCxnSpPr>
            <a:stCxn id="4" idx="0"/>
            <a:endCxn id="4" idx="4"/>
          </p:cNvCxnSpPr>
          <p:nvPr/>
        </p:nvCxnSpPr>
        <p:spPr>
          <a:xfrm>
            <a:off x="4152900" y="1905000"/>
            <a:ext cx="0" cy="419100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2" idx="3"/>
            <a:endCxn id="40" idx="1"/>
          </p:cNvCxnSpPr>
          <p:nvPr/>
        </p:nvCxnSpPr>
        <p:spPr>
          <a:xfrm>
            <a:off x="1905000" y="3994666"/>
            <a:ext cx="4572000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5"/>
          <p:cNvSpPr>
            <a:spLocks noGrp="1"/>
          </p:cNvSpPr>
          <p:nvPr/>
        </p:nvSpPr>
        <p:spPr>
          <a:xfrm>
            <a:off x="3200400" y="1905000"/>
            <a:ext cx="1828800" cy="2133600"/>
          </a:xfrm>
          <a:prstGeom prst="ellipse">
            <a:avLst/>
          </a:prstGeom>
          <a:noFill/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cxnSp>
        <p:nvCxnSpPr>
          <p:cNvPr id="28" name="Straight Connector 27"/>
          <p:cNvCxnSpPr>
            <a:endCxn id="27" idx="4"/>
          </p:cNvCxnSpPr>
          <p:nvPr/>
        </p:nvCxnSpPr>
        <p:spPr>
          <a:xfrm flipH="1">
            <a:off x="4114800" y="1371600"/>
            <a:ext cx="1143000" cy="266700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27" idx="4"/>
          </p:cNvCxnSpPr>
          <p:nvPr/>
        </p:nvCxnSpPr>
        <p:spPr>
          <a:xfrm>
            <a:off x="2819400" y="1371600"/>
            <a:ext cx="1295400" cy="266700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5"/>
          <p:cNvSpPr>
            <a:spLocks noGrp="1"/>
          </p:cNvSpPr>
          <p:nvPr/>
        </p:nvSpPr>
        <p:spPr>
          <a:xfrm>
            <a:off x="3886200" y="4038600"/>
            <a:ext cx="533400" cy="990600"/>
          </a:xfrm>
          <a:prstGeom prst="ellipse">
            <a:avLst/>
          </a:prstGeom>
          <a:noFill/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3962400" y="1524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77000" y="3810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10000" y="6172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371600" y="3810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270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flipH="1">
            <a:off x="4876800" y="1905000"/>
            <a:ext cx="1371600" cy="381000"/>
          </a:xfrm>
          <a:prstGeom prst="straightConnector1">
            <a:avLst/>
          </a:prstGeom>
          <a:ln w="38100">
            <a:solidFill>
              <a:srgbClr val="FD6F2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Arc 49"/>
          <p:cNvSpPr/>
          <p:nvPr/>
        </p:nvSpPr>
        <p:spPr>
          <a:xfrm rot="19146654">
            <a:off x="2286112" y="1289098"/>
            <a:ext cx="3217160" cy="2810345"/>
          </a:xfrm>
          <a:prstGeom prst="arc">
            <a:avLst>
              <a:gd name="adj1" fmla="val 16200000"/>
              <a:gd name="adj2" fmla="val 10859"/>
            </a:avLst>
          </a:prstGeom>
          <a:ln>
            <a:solidFill>
              <a:srgbClr val="FD6F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3429000" y="12192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D6F27"/>
                </a:solidFill>
              </a:rPr>
              <a:t>30 Degrees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2895600" y="1524000"/>
            <a:ext cx="228600" cy="152400"/>
          </a:xfrm>
          <a:prstGeom prst="straightConnector1">
            <a:avLst/>
          </a:prstGeom>
          <a:ln w="38100">
            <a:solidFill>
              <a:srgbClr val="FD6F2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4953000" y="1524000"/>
            <a:ext cx="228600" cy="152400"/>
          </a:xfrm>
          <a:prstGeom prst="straightConnector1">
            <a:avLst/>
          </a:prstGeom>
          <a:ln w="38100">
            <a:solidFill>
              <a:srgbClr val="FD6F2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733800" y="20574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733800" y="23622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33800" y="26670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-9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86000" y="2133600"/>
            <a:ext cx="609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0 dB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24600" y="1676400"/>
            <a:ext cx="1676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r>
              <a:rPr lang="en-US" dirty="0" smtClean="0"/>
              <a:t> dB Down</a:t>
            </a:r>
          </a:p>
          <a:p>
            <a:r>
              <a:rPr lang="en-US" dirty="0" smtClean="0"/>
              <a:t>½ Power Point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36" name="Picture 35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3" name="Title 1"/>
          <p:cNvSpPr txBox="1">
            <a:spLocks/>
          </p:cNvSpPr>
          <p:nvPr/>
        </p:nvSpPr>
        <p:spPr>
          <a:xfrm>
            <a:off x="-38100" y="1295400"/>
            <a:ext cx="3124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FF0000"/>
                </a:solidFill>
              </a:rPr>
              <a:t>Beam Width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115661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Q - Quality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599"/>
          </a:xfrm>
        </p:spPr>
        <p:txBody>
          <a:bodyPr>
            <a:normAutofit/>
          </a:bodyPr>
          <a:lstStyle/>
          <a:p>
            <a:r>
              <a:rPr lang="en-US" dirty="0" smtClean="0"/>
              <a:t>Narrower </a:t>
            </a:r>
            <a:r>
              <a:rPr lang="en-US" dirty="0"/>
              <a:t>Beam width </a:t>
            </a:r>
            <a:r>
              <a:rPr lang="en-US" dirty="0" smtClean="0"/>
              <a:t>= Higher </a:t>
            </a:r>
            <a:r>
              <a:rPr lang="en-US" b="1" dirty="0" smtClean="0"/>
              <a:t>Q</a:t>
            </a:r>
          </a:p>
          <a:p>
            <a:r>
              <a:rPr lang="en-US" dirty="0" smtClean="0"/>
              <a:t>Higher the Gain = Higher </a:t>
            </a:r>
            <a:r>
              <a:rPr lang="en-US" b="1" dirty="0" smtClean="0"/>
              <a:t>Q</a:t>
            </a:r>
            <a:r>
              <a:rPr lang="en-US" dirty="0"/>
              <a:t>	</a:t>
            </a:r>
            <a:r>
              <a:rPr lang="en-US" dirty="0" smtClean="0"/>
              <a:t>	</a:t>
            </a:r>
            <a:endParaRPr lang="en-US" b="1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19200" y="4648200"/>
            <a:ext cx="288793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More Selectivity</a:t>
            </a:r>
            <a:endParaRPr lang="en-US" sz="3200" b="1" dirty="0"/>
          </a:p>
        </p:txBody>
      </p:sp>
      <p:sp>
        <p:nvSpPr>
          <p:cNvPr id="5" name="Rectangle 4"/>
          <p:cNvSpPr/>
          <p:nvPr/>
        </p:nvSpPr>
        <p:spPr>
          <a:xfrm>
            <a:off x="1143000" y="3962400"/>
            <a:ext cx="289073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More Directivity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" y="3200400"/>
            <a:ext cx="195718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More Gain</a:t>
            </a:r>
          </a:p>
        </p:txBody>
      </p:sp>
    </p:spTree>
    <p:extLst>
      <p:ext uri="{BB962C8B-B14F-4D97-AF65-F5344CB8AC3E}">
        <p14:creationId xmlns:p14="http://schemas.microsoft.com/office/powerpoint/2010/main" val="203733322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  <p:bldP spid="4" grpId="0"/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Q - Quality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28800"/>
            <a:ext cx="3978656" cy="39964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66800"/>
            <a:ext cx="424160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8392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Q - Quality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200" y="1600200"/>
            <a:ext cx="505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Beam Width of Antennas</a:t>
            </a:r>
          </a:p>
          <a:p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2438400"/>
            <a:ext cx="3251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Transistors 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3352800"/>
            <a:ext cx="4648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Resonant RLC Circuits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3292551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Instructor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Ron Gerlak</a:t>
            </a:r>
          </a:p>
          <a:p>
            <a:r>
              <a:rPr lang="en-US" dirty="0" smtClean="0"/>
              <a:t>KG7OH – Amateur Extra Class</a:t>
            </a:r>
          </a:p>
          <a:p>
            <a:r>
              <a:rPr lang="en-US" dirty="0" smtClean="0"/>
              <a:t>Licensed 1977</a:t>
            </a:r>
          </a:p>
          <a:p>
            <a:r>
              <a:rPr lang="en-US" dirty="0" smtClean="0"/>
              <a:t>ARRL ANTENNA BOOK </a:t>
            </a:r>
            <a:r>
              <a:rPr lang="en-US" sz="2000" dirty="0" smtClean="0"/>
              <a:t>24th Edition  2019</a:t>
            </a:r>
          </a:p>
          <a:p>
            <a:r>
              <a:rPr lang="en-US" dirty="0" smtClean="0"/>
              <a:t>Q &amp; A at the end of each chapter</a:t>
            </a:r>
          </a:p>
          <a:p>
            <a:r>
              <a:rPr lang="en-US" dirty="0" smtClean="0"/>
              <a:t>Via Chat</a:t>
            </a:r>
          </a:p>
          <a:p>
            <a:r>
              <a:rPr lang="en-US" dirty="0" smtClean="0"/>
              <a:t>Email questions to: </a:t>
            </a:r>
            <a:r>
              <a:rPr lang="en-US" dirty="0">
                <a:hlinkClick r:id="rId2"/>
              </a:rPr>
              <a:t>KG7OH@</a:t>
            </a:r>
            <a:r>
              <a:rPr lang="en-US" dirty="0" smtClean="0">
                <a:hlinkClick r:id="rId2"/>
              </a:rPr>
              <a:t>arrl.net</a:t>
            </a:r>
            <a:r>
              <a:rPr lang="en-US" dirty="0" smtClean="0"/>
              <a:t>  - Anytime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5131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Azimuth ½ Power Points of a Yagi</a:t>
            </a:r>
            <a:endParaRPr lang="en-US" sz="4000" dirty="0"/>
          </a:p>
        </p:txBody>
      </p:sp>
      <p:sp>
        <p:nvSpPr>
          <p:cNvPr id="4" name="Oval 3"/>
          <p:cNvSpPr/>
          <p:nvPr/>
        </p:nvSpPr>
        <p:spPr>
          <a:xfrm>
            <a:off x="2057400" y="1905000"/>
            <a:ext cx="4191000" cy="4191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Content Placeholder 5"/>
          <p:cNvSpPr>
            <a:spLocks noGrp="1"/>
          </p:cNvSpPr>
          <p:nvPr/>
        </p:nvSpPr>
        <p:spPr>
          <a:xfrm>
            <a:off x="2667000" y="2514600"/>
            <a:ext cx="2971800" cy="297179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8" name="Content Placeholder 5"/>
          <p:cNvSpPr>
            <a:spLocks noGrp="1"/>
          </p:cNvSpPr>
          <p:nvPr/>
        </p:nvSpPr>
        <p:spPr>
          <a:xfrm>
            <a:off x="2971800" y="2819400"/>
            <a:ext cx="2362200" cy="2438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/>
        </p:nvSpPr>
        <p:spPr>
          <a:xfrm>
            <a:off x="3276600" y="3124200"/>
            <a:ext cx="1752600" cy="1828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0" name="Content Placeholder 5"/>
          <p:cNvSpPr>
            <a:spLocks noGrp="1"/>
          </p:cNvSpPr>
          <p:nvPr/>
        </p:nvSpPr>
        <p:spPr>
          <a:xfrm>
            <a:off x="3505200" y="3352800"/>
            <a:ext cx="1295400" cy="1371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1" name="Content Placeholder 5"/>
          <p:cNvSpPr>
            <a:spLocks noGrp="1"/>
          </p:cNvSpPr>
          <p:nvPr/>
        </p:nvSpPr>
        <p:spPr>
          <a:xfrm>
            <a:off x="3733800" y="3581400"/>
            <a:ext cx="838200" cy="9315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2" name="Content Placeholder 5"/>
          <p:cNvSpPr>
            <a:spLocks noGrp="1"/>
          </p:cNvSpPr>
          <p:nvPr/>
        </p:nvSpPr>
        <p:spPr>
          <a:xfrm>
            <a:off x="2362200" y="2209800"/>
            <a:ext cx="3581400" cy="3581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/>
        </p:nvSpPr>
        <p:spPr>
          <a:xfrm>
            <a:off x="3886200" y="3810000"/>
            <a:ext cx="457200" cy="4743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endParaRPr lang="en-US"/>
          </a:p>
        </p:txBody>
      </p:sp>
      <p:cxnSp>
        <p:nvCxnSpPr>
          <p:cNvPr id="14" name="Straight Connector 13"/>
          <p:cNvCxnSpPr>
            <a:stCxn id="4" idx="0"/>
            <a:endCxn id="4" idx="4"/>
          </p:cNvCxnSpPr>
          <p:nvPr/>
        </p:nvCxnSpPr>
        <p:spPr>
          <a:xfrm>
            <a:off x="4152900" y="1905000"/>
            <a:ext cx="0" cy="419100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2" idx="3"/>
            <a:endCxn id="40" idx="1"/>
          </p:cNvCxnSpPr>
          <p:nvPr/>
        </p:nvCxnSpPr>
        <p:spPr>
          <a:xfrm>
            <a:off x="1905000" y="3994666"/>
            <a:ext cx="4572000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5"/>
          <p:cNvSpPr>
            <a:spLocks noGrp="1"/>
          </p:cNvSpPr>
          <p:nvPr/>
        </p:nvSpPr>
        <p:spPr>
          <a:xfrm>
            <a:off x="3581400" y="1905000"/>
            <a:ext cx="1066800" cy="2133600"/>
          </a:xfrm>
          <a:prstGeom prst="ellipse">
            <a:avLst/>
          </a:prstGeom>
          <a:noFill/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cxnSp>
        <p:nvCxnSpPr>
          <p:cNvPr id="28" name="Straight Connector 27"/>
          <p:cNvCxnSpPr>
            <a:endCxn id="27" idx="4"/>
          </p:cNvCxnSpPr>
          <p:nvPr/>
        </p:nvCxnSpPr>
        <p:spPr>
          <a:xfrm flipH="1">
            <a:off x="4114800" y="1295400"/>
            <a:ext cx="685800" cy="274320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38" idx="0"/>
          </p:cNvCxnSpPr>
          <p:nvPr/>
        </p:nvCxnSpPr>
        <p:spPr>
          <a:xfrm>
            <a:off x="3352800" y="1219200"/>
            <a:ext cx="800100" cy="281940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5"/>
          <p:cNvSpPr>
            <a:spLocks noGrp="1"/>
          </p:cNvSpPr>
          <p:nvPr/>
        </p:nvSpPr>
        <p:spPr>
          <a:xfrm>
            <a:off x="3962400" y="4038600"/>
            <a:ext cx="381000" cy="762000"/>
          </a:xfrm>
          <a:prstGeom prst="ellipse">
            <a:avLst/>
          </a:prstGeom>
          <a:noFill/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3962400" y="1524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77000" y="3810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10000" y="6172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371600" y="3810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270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flipH="1">
            <a:off x="4648200" y="1905000"/>
            <a:ext cx="1600200" cy="381000"/>
          </a:xfrm>
          <a:prstGeom prst="straightConnector1">
            <a:avLst/>
          </a:prstGeom>
          <a:ln w="38100">
            <a:solidFill>
              <a:srgbClr val="FD6F2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Arc 49"/>
          <p:cNvSpPr/>
          <p:nvPr/>
        </p:nvSpPr>
        <p:spPr>
          <a:xfrm rot="19146654">
            <a:off x="2873601" y="1180868"/>
            <a:ext cx="2196735" cy="1915765"/>
          </a:xfrm>
          <a:prstGeom prst="arc">
            <a:avLst>
              <a:gd name="adj1" fmla="val 16200000"/>
              <a:gd name="adj2" fmla="val 10859"/>
            </a:avLst>
          </a:prstGeom>
          <a:ln>
            <a:solidFill>
              <a:srgbClr val="FD6F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3429000" y="12192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D6F27"/>
                </a:solidFill>
              </a:rPr>
              <a:t>20 Degrees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3352800" y="1219200"/>
            <a:ext cx="228600" cy="152400"/>
          </a:xfrm>
          <a:prstGeom prst="straightConnector1">
            <a:avLst/>
          </a:prstGeom>
          <a:ln w="38100">
            <a:solidFill>
              <a:srgbClr val="FD6F2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4572000" y="1219200"/>
            <a:ext cx="228600" cy="152400"/>
          </a:xfrm>
          <a:prstGeom prst="straightConnector1">
            <a:avLst/>
          </a:prstGeom>
          <a:ln w="38100">
            <a:solidFill>
              <a:srgbClr val="FD6F2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733800" y="20574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733800" y="23622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33800" y="26670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-9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86000" y="2133600"/>
            <a:ext cx="609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0 dB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24600" y="1676400"/>
            <a:ext cx="1676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r>
              <a:rPr lang="en-US" dirty="0" smtClean="0"/>
              <a:t> dB Down</a:t>
            </a:r>
          </a:p>
          <a:p>
            <a:r>
              <a:rPr lang="en-US" dirty="0" smtClean="0"/>
              <a:t>½ Power Point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36" name="Picture 35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3" name="Title 1"/>
          <p:cNvSpPr txBox="1">
            <a:spLocks/>
          </p:cNvSpPr>
          <p:nvPr/>
        </p:nvSpPr>
        <p:spPr>
          <a:xfrm>
            <a:off x="0" y="1143000"/>
            <a:ext cx="3124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FF0000"/>
                </a:solidFill>
              </a:rPr>
              <a:t>High “Q”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Beam Width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5411593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Elevation Pattern of a Yagi</a:t>
            </a:r>
            <a:endParaRPr lang="en-US" sz="4000" dirty="0"/>
          </a:p>
        </p:txBody>
      </p:sp>
      <p:sp>
        <p:nvSpPr>
          <p:cNvPr id="4" name="Oval 3"/>
          <p:cNvSpPr/>
          <p:nvPr/>
        </p:nvSpPr>
        <p:spPr>
          <a:xfrm>
            <a:off x="2057400" y="1905000"/>
            <a:ext cx="4191000" cy="4191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Content Placeholder 5"/>
          <p:cNvSpPr>
            <a:spLocks noGrp="1"/>
          </p:cNvSpPr>
          <p:nvPr/>
        </p:nvSpPr>
        <p:spPr>
          <a:xfrm>
            <a:off x="2667000" y="2514600"/>
            <a:ext cx="2971800" cy="297179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8" name="Content Placeholder 5"/>
          <p:cNvSpPr>
            <a:spLocks noGrp="1"/>
          </p:cNvSpPr>
          <p:nvPr/>
        </p:nvSpPr>
        <p:spPr>
          <a:xfrm>
            <a:off x="2971800" y="2819400"/>
            <a:ext cx="2362200" cy="2438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/>
        </p:nvSpPr>
        <p:spPr>
          <a:xfrm>
            <a:off x="3276600" y="3124200"/>
            <a:ext cx="1752600" cy="1828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0" name="Content Placeholder 5"/>
          <p:cNvSpPr>
            <a:spLocks noGrp="1"/>
          </p:cNvSpPr>
          <p:nvPr/>
        </p:nvSpPr>
        <p:spPr>
          <a:xfrm>
            <a:off x="3505200" y="3352800"/>
            <a:ext cx="1295400" cy="1371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1" name="Content Placeholder 5"/>
          <p:cNvSpPr>
            <a:spLocks noGrp="1"/>
          </p:cNvSpPr>
          <p:nvPr/>
        </p:nvSpPr>
        <p:spPr>
          <a:xfrm>
            <a:off x="3733800" y="3581400"/>
            <a:ext cx="838200" cy="9315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2" name="Content Placeholder 5"/>
          <p:cNvSpPr>
            <a:spLocks noGrp="1"/>
          </p:cNvSpPr>
          <p:nvPr/>
        </p:nvSpPr>
        <p:spPr>
          <a:xfrm>
            <a:off x="2362200" y="2209800"/>
            <a:ext cx="3581400" cy="3581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/>
        </p:nvSpPr>
        <p:spPr>
          <a:xfrm>
            <a:off x="3886200" y="3810000"/>
            <a:ext cx="457200" cy="4743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endParaRPr lang="en-US"/>
          </a:p>
        </p:txBody>
      </p:sp>
      <p:cxnSp>
        <p:nvCxnSpPr>
          <p:cNvPr id="14" name="Straight Connector 13"/>
          <p:cNvCxnSpPr>
            <a:stCxn id="4" idx="0"/>
            <a:endCxn id="4" idx="4"/>
          </p:cNvCxnSpPr>
          <p:nvPr/>
        </p:nvCxnSpPr>
        <p:spPr>
          <a:xfrm>
            <a:off x="4152900" y="1905000"/>
            <a:ext cx="0" cy="419100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" idx="2"/>
          </p:cNvCxnSpPr>
          <p:nvPr/>
        </p:nvCxnSpPr>
        <p:spPr>
          <a:xfrm>
            <a:off x="2057400" y="4000500"/>
            <a:ext cx="4191000" cy="11430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5"/>
          <p:cNvSpPr>
            <a:spLocks noGrp="1"/>
          </p:cNvSpPr>
          <p:nvPr/>
        </p:nvSpPr>
        <p:spPr>
          <a:xfrm rot="4512446">
            <a:off x="4846007" y="2624586"/>
            <a:ext cx="647285" cy="2051724"/>
          </a:xfrm>
          <a:prstGeom prst="ellipse">
            <a:avLst/>
          </a:prstGeom>
          <a:noFill/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38" name="Content Placeholder 5"/>
          <p:cNvSpPr>
            <a:spLocks noGrp="1"/>
          </p:cNvSpPr>
          <p:nvPr/>
        </p:nvSpPr>
        <p:spPr>
          <a:xfrm rot="17949869">
            <a:off x="3537780" y="3260896"/>
            <a:ext cx="371100" cy="990600"/>
          </a:xfrm>
          <a:prstGeom prst="ellipse">
            <a:avLst/>
          </a:prstGeom>
          <a:noFill/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3962400" y="1524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24600" y="3962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10000" y="6172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371600" y="3810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270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733800" y="20574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733800" y="23622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33800" y="2667000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-9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362200" y="2286000"/>
            <a:ext cx="609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0 dB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28" name="Picture 27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8535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Polarization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62200"/>
          </a:xfrm>
        </p:spPr>
        <p:txBody>
          <a:bodyPr/>
          <a:lstStyle/>
          <a:p>
            <a:r>
              <a:rPr lang="en-US" dirty="0" smtClean="0"/>
              <a:t>Horizontal</a:t>
            </a:r>
          </a:p>
          <a:p>
            <a:r>
              <a:rPr lang="en-US" dirty="0" smtClean="0"/>
              <a:t>Vertical</a:t>
            </a:r>
          </a:p>
          <a:p>
            <a:r>
              <a:rPr lang="en-US" dirty="0" smtClean="0"/>
              <a:t>Circular</a:t>
            </a:r>
          </a:p>
          <a:p>
            <a:r>
              <a:rPr lang="en-US" dirty="0" smtClean="0"/>
              <a:t>Sky-waves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9144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Scaling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Scaling</a:t>
            </a:r>
          </a:p>
          <a:p>
            <a:pPr marL="0" indent="0">
              <a:buNone/>
            </a:pPr>
            <a:r>
              <a:rPr lang="en-US" dirty="0" smtClean="0"/>
              <a:t>Length, Spacing, Boom &amp; Element Diameter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5106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ERP &amp; EIRP (</a:t>
            </a:r>
            <a:r>
              <a:rPr lang="en-US" dirty="0" err="1" smtClean="0">
                <a:solidFill>
                  <a:srgbClr val="FF0000"/>
                </a:solidFill>
              </a:rPr>
              <a:t>E</a:t>
            </a:r>
            <a:r>
              <a:rPr lang="en-US" baseline="-25000" dirty="0" err="1" smtClean="0">
                <a:solidFill>
                  <a:srgbClr val="FF0000"/>
                </a:solidFill>
              </a:rPr>
              <a:t>i</a:t>
            </a:r>
            <a:r>
              <a:rPr lang="en-US" dirty="0" err="1" smtClean="0">
                <a:solidFill>
                  <a:srgbClr val="FF0000"/>
                </a:solidFill>
              </a:rPr>
              <a:t>RP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Effective Radiated Power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81400"/>
          </a:xfrm>
        </p:spPr>
        <p:txBody>
          <a:bodyPr/>
          <a:lstStyle/>
          <a:p>
            <a:r>
              <a:rPr lang="en-US" dirty="0" smtClean="0"/>
              <a:t>TPO = 100 watts = 50 </a:t>
            </a:r>
            <a:r>
              <a:rPr lang="en-US" dirty="0" err="1" smtClean="0"/>
              <a:t>dBm</a:t>
            </a:r>
            <a:endParaRPr lang="en-US" dirty="0" smtClean="0"/>
          </a:p>
          <a:p>
            <a:r>
              <a:rPr lang="en-US" dirty="0" smtClean="0"/>
              <a:t>Transmission line attenuation = 2.4 dB</a:t>
            </a:r>
          </a:p>
          <a:p>
            <a:r>
              <a:rPr lang="en-US" dirty="0" smtClean="0"/>
              <a:t>Losses in RF connectors and coupling = 1.7dB</a:t>
            </a:r>
          </a:p>
          <a:p>
            <a:r>
              <a:rPr lang="en-US" dirty="0" smtClean="0"/>
              <a:t>Antenna gain = 7.5 </a:t>
            </a:r>
            <a:r>
              <a:rPr lang="en-US" dirty="0" err="1" smtClean="0"/>
              <a:t>dB</a:t>
            </a:r>
            <a:r>
              <a:rPr lang="en-US" baseline="-25000" dirty="0" err="1" smtClean="0"/>
              <a:t>i</a:t>
            </a:r>
            <a:endParaRPr lang="en-US" baseline="-25000" dirty="0" smtClean="0"/>
          </a:p>
          <a:p>
            <a:r>
              <a:rPr lang="en-US" dirty="0" smtClean="0"/>
              <a:t>EIRP = 50 </a:t>
            </a:r>
            <a:r>
              <a:rPr lang="en-US" dirty="0" err="1" smtClean="0"/>
              <a:t>dBm</a:t>
            </a:r>
            <a:r>
              <a:rPr lang="en-US" dirty="0" smtClean="0"/>
              <a:t> – 2.4 dB – 1.7 dB + 7.5 dB =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53.4 </a:t>
            </a:r>
            <a:r>
              <a:rPr lang="en-US" dirty="0" err="1" smtClean="0"/>
              <a:t>dBm</a:t>
            </a:r>
            <a:r>
              <a:rPr lang="en-US" dirty="0" smtClean="0"/>
              <a:t> = 219 watts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0546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Safety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57600"/>
          </a:xfrm>
        </p:spPr>
        <p:txBody>
          <a:bodyPr/>
          <a:lstStyle/>
          <a:p>
            <a:r>
              <a:rPr lang="en-US" dirty="0" smtClean="0"/>
              <a:t>Thermal Effects</a:t>
            </a:r>
          </a:p>
          <a:p>
            <a:r>
              <a:rPr lang="en-US" dirty="0" err="1" smtClean="0"/>
              <a:t>Athermal</a:t>
            </a:r>
            <a:r>
              <a:rPr lang="en-US" dirty="0" smtClean="0"/>
              <a:t> Effects</a:t>
            </a:r>
          </a:p>
          <a:p>
            <a:r>
              <a:rPr lang="en-US" dirty="0" smtClean="0"/>
              <a:t>Radiation</a:t>
            </a:r>
          </a:p>
          <a:p>
            <a:r>
              <a:rPr lang="en-US" dirty="0"/>
              <a:t>Power Density</a:t>
            </a:r>
          </a:p>
          <a:p>
            <a:r>
              <a:rPr lang="en-US" dirty="0" smtClean="0"/>
              <a:t>Safe Levels</a:t>
            </a:r>
          </a:p>
          <a:p>
            <a:r>
              <a:rPr lang="en-US" dirty="0" smtClean="0"/>
              <a:t>Pacemakers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9288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Thermal Effects of RF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Microwave cooks using RF Energy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" y="2209800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Body’s Natural Resonant Frequency</a:t>
            </a:r>
          </a:p>
          <a:p>
            <a:pPr lvl="1"/>
            <a:r>
              <a:rPr lang="en-US" sz="3200" dirty="0"/>
              <a:t>35 MHz – Grounded</a:t>
            </a:r>
          </a:p>
          <a:p>
            <a:pPr lvl="1"/>
            <a:r>
              <a:rPr lang="en-US" sz="3200" dirty="0"/>
              <a:t>70 MHz - Insulated from </a:t>
            </a:r>
            <a:r>
              <a:rPr lang="en-US" sz="3200" dirty="0" smtClean="0"/>
              <a:t>ground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533400" y="4114800"/>
            <a:ext cx="60960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SAR – </a:t>
            </a:r>
            <a:r>
              <a:rPr lang="en-US" sz="3200" dirty="0">
                <a:solidFill>
                  <a:srgbClr val="FF0000"/>
                </a:solidFill>
              </a:rPr>
              <a:t>S</a:t>
            </a:r>
            <a:r>
              <a:rPr lang="en-US" sz="3200" dirty="0"/>
              <a:t>pecific </a:t>
            </a:r>
            <a:r>
              <a:rPr lang="en-US" sz="3200" dirty="0">
                <a:solidFill>
                  <a:srgbClr val="FF0000"/>
                </a:solidFill>
              </a:rPr>
              <a:t>A</a:t>
            </a:r>
            <a:r>
              <a:rPr lang="en-US" sz="3200" dirty="0"/>
              <a:t>bsorption </a:t>
            </a:r>
            <a:r>
              <a:rPr lang="en-US" sz="3200" dirty="0" smtClean="0">
                <a:solidFill>
                  <a:srgbClr val="FF0000"/>
                </a:solidFill>
              </a:rPr>
              <a:t>R</a:t>
            </a:r>
            <a:r>
              <a:rPr lang="en-US" sz="3200" dirty="0" smtClean="0"/>
              <a:t>ate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533400" y="5257800"/>
            <a:ext cx="81534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MPE – </a:t>
            </a:r>
            <a:r>
              <a:rPr lang="en-US" sz="3200" dirty="0">
                <a:solidFill>
                  <a:srgbClr val="FF0000"/>
                </a:solidFill>
              </a:rPr>
              <a:t>M</a:t>
            </a:r>
            <a:r>
              <a:rPr lang="en-US" sz="3200" dirty="0"/>
              <a:t>aximum </a:t>
            </a:r>
            <a:r>
              <a:rPr lang="en-US" sz="3200" dirty="0">
                <a:solidFill>
                  <a:srgbClr val="FF0000"/>
                </a:solidFill>
              </a:rPr>
              <a:t>P</a:t>
            </a:r>
            <a:r>
              <a:rPr lang="en-US" sz="3200" dirty="0"/>
              <a:t>ermissible </a:t>
            </a:r>
            <a:r>
              <a:rPr lang="en-US" sz="3200" dirty="0">
                <a:solidFill>
                  <a:srgbClr val="FF0000"/>
                </a:solidFill>
              </a:rPr>
              <a:t>E</a:t>
            </a:r>
            <a:r>
              <a:rPr lang="en-US" sz="3200" dirty="0"/>
              <a:t>xposure</a:t>
            </a:r>
          </a:p>
        </p:txBody>
      </p:sp>
    </p:spTree>
    <p:extLst>
      <p:ext uri="{BB962C8B-B14F-4D97-AF65-F5344CB8AC3E}">
        <p14:creationId xmlns:p14="http://schemas.microsoft.com/office/powerpoint/2010/main" val="279444190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Athermal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Effects of </a:t>
            </a:r>
            <a:r>
              <a:rPr lang="en-US" dirty="0" smtClean="0">
                <a:solidFill>
                  <a:srgbClr val="FF0000"/>
                </a:solidFill>
              </a:rPr>
              <a:t>EMR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Electromagnetic </a:t>
            </a:r>
            <a:r>
              <a:rPr lang="en-US" dirty="0" smtClean="0">
                <a:solidFill>
                  <a:srgbClr val="FF0000"/>
                </a:solidFill>
              </a:rPr>
              <a:t>Radiation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Electromagnetic Field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Energy Fields – At Home/Work</a:t>
            </a:r>
          </a:p>
          <a:p>
            <a:pPr lvl="1"/>
            <a:r>
              <a:rPr lang="en-US" dirty="0" smtClean="0"/>
              <a:t>Electric Drill, 500 – 2000 </a:t>
            </a:r>
            <a:r>
              <a:rPr lang="en-US" dirty="0" err="1" smtClean="0"/>
              <a:t>milligauss</a:t>
            </a:r>
            <a:endParaRPr lang="en-US" dirty="0" smtClean="0"/>
          </a:p>
          <a:p>
            <a:pPr lvl="1"/>
            <a:r>
              <a:rPr lang="en-US" dirty="0" smtClean="0"/>
              <a:t>Hair Dryer, 200 – 2000 </a:t>
            </a:r>
            <a:r>
              <a:rPr lang="en-US" dirty="0" err="1" smtClean="0"/>
              <a:t>milligauss</a:t>
            </a:r>
            <a:endParaRPr lang="en-US" dirty="0" smtClean="0"/>
          </a:p>
          <a:p>
            <a:pPr lvl="1"/>
            <a:r>
              <a:rPr lang="en-US" dirty="0" smtClean="0"/>
              <a:t>Electric Blanket, 30 – 90 </a:t>
            </a:r>
            <a:r>
              <a:rPr lang="en-US" dirty="0" err="1" smtClean="0"/>
              <a:t>milligauss</a:t>
            </a:r>
            <a:endParaRPr lang="en-US" dirty="0"/>
          </a:p>
          <a:p>
            <a:pPr lvl="1"/>
            <a:r>
              <a:rPr lang="en-US" dirty="0" smtClean="0"/>
              <a:t>HF Transceiver , 10 – 100 </a:t>
            </a:r>
            <a:r>
              <a:rPr lang="en-US" dirty="0" err="1" smtClean="0"/>
              <a:t>milligauss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3400" y="5867400"/>
            <a:ext cx="6781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More </a:t>
            </a:r>
            <a:r>
              <a:rPr lang="en-US" sz="3200" dirty="0"/>
              <a:t>studies – No association </a:t>
            </a:r>
          </a:p>
        </p:txBody>
      </p:sp>
      <p:sp>
        <p:nvSpPr>
          <p:cNvPr id="5" name="Rectangle 4"/>
          <p:cNvSpPr/>
          <p:nvPr/>
        </p:nvSpPr>
        <p:spPr>
          <a:xfrm>
            <a:off x="533400" y="4724400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Some studies – Weak association </a:t>
            </a:r>
          </a:p>
          <a:p>
            <a:pPr lvl="1"/>
            <a:r>
              <a:rPr lang="en-US" sz="3200" dirty="0"/>
              <a:t>EMF &amp; Malignant Conditions</a:t>
            </a:r>
          </a:p>
        </p:txBody>
      </p:sp>
    </p:spTree>
    <p:extLst>
      <p:ext uri="{BB962C8B-B14F-4D97-AF65-F5344CB8AC3E}">
        <p14:creationId xmlns:p14="http://schemas.microsoft.com/office/powerpoint/2010/main" val="242980983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Radiation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59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Ionizing – Always a danger</a:t>
            </a:r>
          </a:p>
          <a:p>
            <a:pPr lvl="1"/>
            <a:r>
              <a:rPr lang="en-US" dirty="0" smtClean="0"/>
              <a:t>X Rays</a:t>
            </a:r>
          </a:p>
          <a:p>
            <a:pPr lvl="1"/>
            <a:r>
              <a:rPr lang="en-US" dirty="0" smtClean="0"/>
              <a:t>Gamma Rays</a:t>
            </a:r>
          </a:p>
          <a:p>
            <a:pPr lvl="1"/>
            <a:r>
              <a:rPr lang="en-US" dirty="0" smtClean="0"/>
              <a:t>Nuclear Power</a:t>
            </a:r>
          </a:p>
          <a:p>
            <a:pPr lvl="1"/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" y="4267200"/>
            <a:ext cx="784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Non-Ionizing – Sometimes a Concern</a:t>
            </a:r>
          </a:p>
          <a:p>
            <a:pPr lvl="1"/>
            <a:r>
              <a:rPr lang="en-US" sz="3200" dirty="0"/>
              <a:t>RF Field</a:t>
            </a:r>
          </a:p>
          <a:p>
            <a:pPr lvl="1"/>
            <a:r>
              <a:rPr lang="en-US" sz="3200" dirty="0"/>
              <a:t>60 Hz Field</a:t>
            </a:r>
          </a:p>
        </p:txBody>
      </p:sp>
    </p:spTree>
    <p:extLst>
      <p:ext uri="{BB962C8B-B14F-4D97-AF65-F5344CB8AC3E}">
        <p14:creationId xmlns:p14="http://schemas.microsoft.com/office/powerpoint/2010/main" val="19940068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Power Density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1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Scientific community disagree on guidelines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" y="2514600"/>
            <a:ext cx="8229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Measurement equipment is expensive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3429000"/>
            <a:ext cx="762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ARRL RF Awareness Guidelines </a:t>
            </a:r>
          </a:p>
          <a:p>
            <a:pPr lvl="1"/>
            <a:r>
              <a:rPr lang="en-US" sz="3200" dirty="0"/>
              <a:t>Page 1.24, Table 1.3</a:t>
            </a:r>
          </a:p>
        </p:txBody>
      </p:sp>
    </p:spTree>
    <p:extLst>
      <p:ext uri="{BB962C8B-B14F-4D97-AF65-F5344CB8AC3E}">
        <p14:creationId xmlns:p14="http://schemas.microsoft.com/office/powerpoint/2010/main" val="395510411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Radio System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5" name="Picture 4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7200" y="1524000"/>
            <a:ext cx="32004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Radio Puzzle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362200"/>
            <a:ext cx="728937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Transmitter, Receiver and Antenna System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124200"/>
            <a:ext cx="861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Get a Signal from Your Transmitter to </a:t>
            </a:r>
            <a:endParaRPr lang="en-US" sz="3200" dirty="0" smtClean="0"/>
          </a:p>
          <a:p>
            <a:r>
              <a:rPr lang="en-US" sz="3200" dirty="0" smtClean="0"/>
              <a:t>The other hams </a:t>
            </a:r>
            <a:r>
              <a:rPr lang="en-US" sz="3200" dirty="0"/>
              <a:t>Antenna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4267200"/>
            <a:ext cx="762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Propose of Antennas</a:t>
            </a:r>
          </a:p>
          <a:p>
            <a:r>
              <a:rPr lang="en-US" sz="3200" dirty="0"/>
              <a:t>	Radiate </a:t>
            </a:r>
            <a:r>
              <a:rPr lang="en-US" sz="3200" u="sng" dirty="0"/>
              <a:t>and</a:t>
            </a:r>
            <a:r>
              <a:rPr lang="en-US" sz="3200" dirty="0"/>
              <a:t> receive electrometric waves</a:t>
            </a:r>
          </a:p>
          <a:p>
            <a:r>
              <a:rPr lang="en-US" sz="3200" dirty="0"/>
              <a:t>	Reciprocity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5867400"/>
            <a:ext cx="28196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Always &amp; Never	</a:t>
            </a:r>
          </a:p>
        </p:txBody>
      </p:sp>
    </p:spTree>
    <p:extLst>
      <p:ext uri="{BB962C8B-B14F-4D97-AF65-F5344CB8AC3E}">
        <p14:creationId xmlns:p14="http://schemas.microsoft.com/office/powerpoint/2010/main" val="292461596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ARRL RF Awareness Guidelines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US" dirty="0" smtClean="0"/>
              <a:t>Keep people away from antennas</a:t>
            </a:r>
          </a:p>
          <a:p>
            <a:r>
              <a:rPr lang="en-US" dirty="0" smtClean="0"/>
              <a:t>Keep mobile power to &lt; 25 watts </a:t>
            </a:r>
          </a:p>
          <a:p>
            <a:r>
              <a:rPr lang="en-US" dirty="0" smtClean="0"/>
              <a:t>Make antenna heights &gt; 35’</a:t>
            </a:r>
          </a:p>
          <a:p>
            <a:r>
              <a:rPr lang="en-US" dirty="0" smtClean="0"/>
              <a:t>Keep equipment covers installed</a:t>
            </a:r>
          </a:p>
          <a:p>
            <a:r>
              <a:rPr lang="en-US" dirty="0" smtClean="0"/>
              <a:t>Don’t point directional antennas toward people</a:t>
            </a:r>
          </a:p>
          <a:p>
            <a:r>
              <a:rPr lang="en-US" dirty="0" smtClean="0"/>
              <a:t>Use a speaker microphones with HT radios</a:t>
            </a:r>
          </a:p>
          <a:p>
            <a:r>
              <a:rPr lang="en-US" dirty="0" smtClean="0"/>
              <a:t>Keep a distance from transformers &amp; fans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25526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Safe Exposure Levels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STATIONS MUST BE EVALUATED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57600"/>
          </a:xfrm>
        </p:spPr>
        <p:txBody>
          <a:bodyPr/>
          <a:lstStyle/>
          <a:p>
            <a:r>
              <a:rPr lang="en-US" dirty="0" smtClean="0"/>
              <a:t>Controlled Environments</a:t>
            </a:r>
          </a:p>
          <a:p>
            <a:r>
              <a:rPr lang="en-US" dirty="0" smtClean="0"/>
              <a:t>Uncontrolled Environments</a:t>
            </a:r>
          </a:p>
          <a:p>
            <a:r>
              <a:rPr lang="en-US" dirty="0" smtClean="0"/>
              <a:t>E Field </a:t>
            </a:r>
          </a:p>
          <a:p>
            <a:r>
              <a:rPr lang="en-US" dirty="0" smtClean="0"/>
              <a:t>H Field</a:t>
            </a:r>
          </a:p>
          <a:p>
            <a:r>
              <a:rPr lang="en-US" dirty="0" smtClean="0"/>
              <a:t>Different Frequencies</a:t>
            </a:r>
          </a:p>
          <a:p>
            <a:r>
              <a:rPr lang="en-US" dirty="0" smtClean="0"/>
              <a:t>Time Period Averaging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9600" y="5410200"/>
            <a:ext cx="49530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Experts Do Not Agree</a:t>
            </a:r>
          </a:p>
        </p:txBody>
      </p:sp>
    </p:spTree>
    <p:extLst>
      <p:ext uri="{BB962C8B-B14F-4D97-AF65-F5344CB8AC3E}">
        <p14:creationId xmlns:p14="http://schemas.microsoft.com/office/powerpoint/2010/main" val="140469657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Safe Exposure </a:t>
            </a:r>
            <a:r>
              <a:rPr lang="en-US" dirty="0" smtClean="0">
                <a:solidFill>
                  <a:srgbClr val="FF0000"/>
                </a:solidFill>
              </a:rPr>
              <a:t>Levels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NO EVALUATIONS  REQUIRED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100 maximum watts </a:t>
            </a:r>
            <a:r>
              <a:rPr lang="en-US" dirty="0"/>
              <a:t>okay an all Bands </a:t>
            </a:r>
            <a:r>
              <a:rPr lang="en-US" dirty="0" smtClean="0"/>
              <a:t>except:</a:t>
            </a:r>
          </a:p>
          <a:p>
            <a:r>
              <a:rPr lang="en-US" dirty="0" smtClean="0"/>
              <a:t>50 watts or less on:</a:t>
            </a:r>
          </a:p>
          <a:p>
            <a:pPr marL="0" indent="0">
              <a:buNone/>
            </a:pPr>
            <a:r>
              <a:rPr lang="en-US" dirty="0" smtClean="0"/>
              <a:t>	12 Meters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10 Meters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VHF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UHF</a:t>
            </a:r>
          </a:p>
          <a:p>
            <a:pPr marL="0" indent="0">
              <a:buNone/>
            </a:pPr>
            <a:r>
              <a:rPr lang="en-US" dirty="0" smtClean="0"/>
              <a:t>		(Table B, Page 1.21)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5511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Pacemakers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/>
              <a:t>DISCUSS THIS WITH YOUR PHYSICIAN!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1464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43000"/>
            <a:ext cx="8472575" cy="29718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172200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i="1" u="sng" dirty="0">
                <a:solidFill>
                  <a:srgbClr val="C00000"/>
                </a:solidFill>
              </a:rPr>
              <a:t>Session </a:t>
            </a:r>
            <a:r>
              <a:rPr lang="en-US" sz="3200" b="1" i="1" u="sng" dirty="0" smtClean="0">
                <a:solidFill>
                  <a:srgbClr val="C00000"/>
                </a:solidFill>
              </a:rPr>
              <a:t>6</a:t>
            </a:r>
            <a:r>
              <a:rPr lang="en-US" sz="3200" b="1" i="1" dirty="0" smtClean="0">
                <a:solidFill>
                  <a:srgbClr val="C00000"/>
                </a:solidFill>
              </a:rPr>
              <a:t> – ARRL Antenna Book</a:t>
            </a:r>
          </a:p>
          <a:p>
            <a:pPr algn="l"/>
            <a:r>
              <a:rPr lang="en-US" b="1" i="1" dirty="0" smtClean="0">
                <a:solidFill>
                  <a:srgbClr val="C00000"/>
                </a:solidFill>
              </a:rPr>
              <a:t>Chapter 2 - Dipoles and Monopoles</a:t>
            </a:r>
          </a:p>
          <a:p>
            <a:pPr algn="l"/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54</a:t>
            </a:fld>
            <a:endParaRPr lang="en-US"/>
          </a:p>
        </p:txBody>
      </p:sp>
      <p:pic>
        <p:nvPicPr>
          <p:cNvPr id="8" name="Picture 7" descr="NADXA Logo Color 3x3x30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8821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Dipoles and Monopoles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831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Effects of Conductor Diameter</a:t>
            </a:r>
          </a:p>
          <a:p>
            <a:r>
              <a:rPr lang="en-US" sz="2800" dirty="0" smtClean="0"/>
              <a:t>Radiation Patterns and Effects of Ground</a:t>
            </a:r>
          </a:p>
          <a:p>
            <a:r>
              <a:rPr lang="en-US" sz="2800" dirty="0" smtClean="0"/>
              <a:t>Feed Point Impedance</a:t>
            </a:r>
          </a:p>
          <a:p>
            <a:r>
              <a:rPr lang="en-US" sz="2800" dirty="0" smtClean="0"/>
              <a:t>Effects of Frequency on Radiation Pattern</a:t>
            </a:r>
          </a:p>
          <a:p>
            <a:r>
              <a:rPr lang="en-US" sz="2800" dirty="0" smtClean="0"/>
              <a:t>Folded Dipoles</a:t>
            </a:r>
          </a:p>
          <a:p>
            <a:r>
              <a:rPr lang="en-US" sz="2800" dirty="0" smtClean="0"/>
              <a:t>Vertical Dipoles</a:t>
            </a:r>
          </a:p>
          <a:p>
            <a:r>
              <a:rPr lang="en-US" sz="2800" dirty="0" smtClean="0"/>
              <a:t>Off Center Fed (OCF) Dipoles</a:t>
            </a:r>
          </a:p>
          <a:p>
            <a:r>
              <a:rPr lang="en-US" sz="2800" dirty="0" smtClean="0"/>
              <a:t>Monopoles</a:t>
            </a:r>
          </a:p>
          <a:p>
            <a:r>
              <a:rPr lang="en-US" sz="2800" dirty="0" smtClean="0"/>
              <a:t>Folded Monopoles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4826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DIPOLES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Fundamental Antenna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9800"/>
            <a:ext cx="8229600" cy="3657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60906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Dipole Length Calculations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8153400" cy="2514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900" dirty="0" err="1" smtClean="0"/>
              <a:t>λ</a:t>
            </a:r>
            <a:r>
              <a:rPr lang="en-US" sz="3900" dirty="0" smtClean="0"/>
              <a:t>/2 Dipole Resonant Length (in free space)</a:t>
            </a:r>
          </a:p>
          <a:p>
            <a:pPr marL="0" indent="0">
              <a:buNone/>
            </a:pPr>
            <a:r>
              <a:rPr lang="en-US" sz="3900" dirty="0" smtClean="0"/>
              <a:t>491.786 / f(in MHz) = Length in Feet</a:t>
            </a:r>
          </a:p>
          <a:p>
            <a:pPr marL="0" indent="0">
              <a:buNone/>
            </a:pPr>
            <a:endParaRPr lang="en-US" sz="3900" dirty="0" smtClean="0"/>
          </a:p>
          <a:p>
            <a:pPr marL="0" indent="0">
              <a:buNone/>
            </a:pPr>
            <a:r>
              <a:rPr lang="en-US" sz="3900" dirty="0" smtClean="0"/>
              <a:t>Example of 40 Meter Dipole:</a:t>
            </a:r>
          </a:p>
          <a:p>
            <a:pPr marL="0" indent="0">
              <a:buNone/>
            </a:pPr>
            <a:r>
              <a:rPr lang="en-US" sz="3900" dirty="0" smtClean="0">
                <a:solidFill>
                  <a:srgbClr val="0000FF"/>
                </a:solidFill>
              </a:rPr>
              <a:t>491.786 / 7.2 = 68.29’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6012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Dipole - K Factor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Length Correction for Diameter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3657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u="sng" dirty="0" smtClean="0"/>
              <a:t>Dipole Length Corrected for Diameter of #12 AWG</a:t>
            </a:r>
          </a:p>
          <a:p>
            <a:pPr marL="0" indent="0">
              <a:buNone/>
            </a:pPr>
            <a:r>
              <a:rPr lang="en-US" dirty="0"/>
              <a:t>(.969 - .976) Page 2.2, Figure 2.3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491.786 </a:t>
            </a:r>
            <a:r>
              <a:rPr lang="en-US" dirty="0"/>
              <a:t>/ 7.2 = 68.29’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.97 x </a:t>
            </a:r>
            <a:r>
              <a:rPr lang="en-US" dirty="0" smtClean="0"/>
              <a:t>491.786 </a:t>
            </a:r>
            <a:r>
              <a:rPr lang="en-US" dirty="0"/>
              <a:t>/ 7.2 = </a:t>
            </a:r>
            <a:r>
              <a:rPr lang="en-US" dirty="0" smtClean="0">
                <a:solidFill>
                  <a:srgbClr val="0000FF"/>
                </a:solidFill>
              </a:rPr>
              <a:t>66.3 Feet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106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Dipole - Velocity Factor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191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Dipole Length Corrected for Insulated Wire</a:t>
            </a:r>
          </a:p>
          <a:p>
            <a:pPr marL="0" indent="0">
              <a:buNone/>
            </a:pPr>
            <a:r>
              <a:rPr lang="en-US" dirty="0" smtClean="0"/>
              <a:t>Reference Material says about .95%</a:t>
            </a:r>
          </a:p>
          <a:p>
            <a:pPr marL="0" indent="0">
              <a:buNone/>
            </a:pPr>
            <a:r>
              <a:rPr lang="en-US" dirty="0" smtClean="0"/>
              <a:t>My experience says about .99%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491.786 </a:t>
            </a:r>
            <a:r>
              <a:rPr lang="en-US" dirty="0"/>
              <a:t>/ 7.2 = 68.29’</a:t>
            </a:r>
          </a:p>
          <a:p>
            <a:pPr marL="0" indent="0">
              <a:buNone/>
            </a:pPr>
            <a:r>
              <a:rPr lang="en-US" dirty="0" smtClean="0"/>
              <a:t>	.</a:t>
            </a:r>
            <a:r>
              <a:rPr lang="en-US" dirty="0"/>
              <a:t>97 x 491.786 / 7.2 = </a:t>
            </a:r>
            <a:r>
              <a:rPr lang="en-US" dirty="0" smtClean="0"/>
              <a:t>66.25’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.99 x </a:t>
            </a:r>
            <a:r>
              <a:rPr lang="en-US" dirty="0" smtClean="0"/>
              <a:t>.97 </a:t>
            </a:r>
            <a:r>
              <a:rPr lang="en-US" dirty="0"/>
              <a:t>x 491.786 / 7.2 </a:t>
            </a:r>
            <a:r>
              <a:rPr lang="en-US" dirty="0">
                <a:solidFill>
                  <a:srgbClr val="0000FF"/>
                </a:solidFill>
              </a:rPr>
              <a:t>= </a:t>
            </a:r>
            <a:r>
              <a:rPr lang="en-US" dirty="0" smtClean="0">
                <a:solidFill>
                  <a:srgbClr val="0000FF"/>
                </a:solidFill>
              </a:rPr>
              <a:t>65.60’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3205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Dissipated Electromagnetic Waves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9600" y="3124200"/>
            <a:ext cx="7391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/>
              <a:t>Radiated as Heat    </a:t>
            </a:r>
            <a:r>
              <a:rPr lang="en-US" sz="4000" dirty="0"/>
              <a:t>😩</a:t>
            </a:r>
          </a:p>
          <a:p>
            <a:pPr lvl="1"/>
            <a:r>
              <a:rPr lang="en-US" sz="4000" dirty="0"/>
              <a:t>	</a:t>
            </a:r>
            <a:r>
              <a:rPr lang="en-US" sz="2400" dirty="0"/>
              <a:t>Antennas close to ground</a:t>
            </a:r>
          </a:p>
          <a:p>
            <a:pPr lvl="1"/>
            <a:r>
              <a:rPr lang="en-US" sz="2400" dirty="0"/>
              <a:t>	Antennas made of very small wire</a:t>
            </a:r>
          </a:p>
          <a:p>
            <a:pPr lvl="1"/>
            <a:r>
              <a:rPr lang="en-US" sz="2400" dirty="0"/>
              <a:t>Reducing Losses  </a:t>
            </a:r>
            <a:r>
              <a:rPr lang="en-US" sz="3600" dirty="0"/>
              <a:t>=</a:t>
            </a:r>
            <a:r>
              <a:rPr lang="en-US" sz="2400" dirty="0"/>
              <a:t>  Increased Radiation Efficiency</a:t>
            </a:r>
          </a:p>
        </p:txBody>
      </p:sp>
      <p:sp>
        <p:nvSpPr>
          <p:cNvPr id="5" name="Rectangle 4"/>
          <p:cNvSpPr/>
          <p:nvPr/>
        </p:nvSpPr>
        <p:spPr>
          <a:xfrm>
            <a:off x="838200" y="1524000"/>
            <a:ext cx="7467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Dissipated Electromagnetic Waves</a:t>
            </a:r>
          </a:p>
          <a:p>
            <a:pPr lvl="1"/>
            <a:r>
              <a:rPr lang="en-US" sz="2400" dirty="0"/>
              <a:t>Radiation of Electrometric Waves   </a:t>
            </a:r>
            <a:r>
              <a:rPr lang="en-US" sz="4000" dirty="0"/>
              <a:t>😀</a:t>
            </a:r>
          </a:p>
        </p:txBody>
      </p:sp>
    </p:spTree>
    <p:extLst>
      <p:ext uri="{BB962C8B-B14F-4D97-AF65-F5344CB8AC3E}">
        <p14:creationId xmlns:p14="http://schemas.microsoft.com/office/powerpoint/2010/main" val="155820233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Dipole </a:t>
            </a:r>
            <a:r>
              <a:rPr lang="en-US" dirty="0" smtClean="0">
                <a:solidFill>
                  <a:srgbClr val="FF0000"/>
                </a:solidFill>
              </a:rPr>
              <a:t>– Type of 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Poor Soil Ground</a:t>
            </a:r>
          </a:p>
          <a:p>
            <a:r>
              <a:rPr lang="en-US" dirty="0" smtClean="0"/>
              <a:t>Good Ground</a:t>
            </a:r>
          </a:p>
          <a:p>
            <a:r>
              <a:rPr lang="en-US" dirty="0" smtClean="0"/>
              <a:t>Salt Water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8096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Dipole </a:t>
            </a:r>
            <a:r>
              <a:rPr lang="en-US" dirty="0" smtClean="0">
                <a:solidFill>
                  <a:srgbClr val="FF0000"/>
                </a:solidFill>
              </a:rPr>
              <a:t>– Height </a:t>
            </a:r>
            <a:r>
              <a:rPr lang="en-US" dirty="0">
                <a:solidFill>
                  <a:srgbClr val="FF0000"/>
                </a:solidFill>
              </a:rPr>
              <a:t>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 smtClean="0"/>
              <a:t>Resonant length changes up and down as the height above ground changes.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7639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Dipole Length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USE THIS FORMULA IN THE FIELD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book says 468 / f for </a:t>
            </a:r>
            <a:r>
              <a:rPr lang="en-US" dirty="0"/>
              <a:t> </a:t>
            </a:r>
            <a:r>
              <a:rPr lang="en-US" dirty="0" err="1" smtClean="0"/>
              <a:t>λ</a:t>
            </a:r>
            <a:r>
              <a:rPr lang="en-US" dirty="0" smtClean="0"/>
              <a:t>/2</a:t>
            </a:r>
          </a:p>
          <a:p>
            <a:r>
              <a:rPr lang="en-US" dirty="0" err="1" smtClean="0"/>
              <a:t>Soooo</a:t>
            </a:r>
            <a:r>
              <a:rPr lang="en-US" dirty="0" smtClean="0"/>
              <a:t> 234 / f(MHz) = </a:t>
            </a:r>
            <a:r>
              <a:rPr lang="en-US" u="sng" dirty="0" smtClean="0">
                <a:solidFill>
                  <a:srgbClr val="0000FF"/>
                </a:solidFill>
              </a:rPr>
              <a:t>the </a:t>
            </a:r>
            <a:r>
              <a:rPr lang="en-US" u="sng" dirty="0">
                <a:solidFill>
                  <a:srgbClr val="0000FF"/>
                </a:solidFill>
              </a:rPr>
              <a:t> </a:t>
            </a:r>
            <a:r>
              <a:rPr lang="en-US" u="sng" dirty="0" err="1">
                <a:solidFill>
                  <a:srgbClr val="0000FF"/>
                </a:solidFill>
              </a:rPr>
              <a:t>λ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>
                <a:solidFill>
                  <a:srgbClr val="0000FF"/>
                </a:solidFill>
              </a:rPr>
              <a:t>4</a:t>
            </a:r>
            <a:r>
              <a:rPr lang="en-US" u="sng" dirty="0" smtClean="0">
                <a:solidFill>
                  <a:srgbClr val="0000FF"/>
                </a:solidFill>
              </a:rPr>
              <a:t> element Length</a:t>
            </a:r>
          </a:p>
          <a:p>
            <a:endParaRPr lang="en-US" dirty="0" smtClean="0"/>
          </a:p>
          <a:p>
            <a:r>
              <a:rPr lang="en-US" sz="2800" dirty="0" smtClean="0"/>
              <a:t>Cut it 2 feet longer and wrap it back on itself.</a:t>
            </a:r>
          </a:p>
          <a:p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3900" dirty="0" smtClean="0"/>
              <a:t>	</a:t>
            </a:r>
            <a:r>
              <a:rPr lang="en-US" sz="3900" dirty="0" smtClean="0">
                <a:solidFill>
                  <a:srgbClr val="0000FF"/>
                </a:solidFill>
              </a:rPr>
              <a:t>Element length =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0000FF"/>
                </a:solidFill>
              </a:rPr>
              <a:t>	</a:t>
            </a:r>
            <a:r>
              <a:rPr lang="en-US" sz="4300" b="1" dirty="0" smtClean="0">
                <a:solidFill>
                  <a:srgbClr val="0000FF"/>
                </a:solidFill>
              </a:rPr>
              <a:t>   	       234 / f </a:t>
            </a:r>
          </a:p>
          <a:p>
            <a:pPr marL="0" indent="0">
              <a:buNone/>
            </a:pPr>
            <a:r>
              <a:rPr lang="en-US" sz="4300" b="1" dirty="0" smtClean="0">
                <a:solidFill>
                  <a:srgbClr val="0000FF"/>
                </a:solidFill>
              </a:rPr>
              <a:t>         then add 2’ just in case</a:t>
            </a:r>
          </a:p>
          <a:p>
            <a:endParaRPr lang="en-US" sz="2800" dirty="0"/>
          </a:p>
          <a:p>
            <a:r>
              <a:rPr lang="en-US" sz="2800" dirty="0" smtClean="0"/>
              <a:t>234 / 7.2 = 32.5  Then add 2 = 34.5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6" name="Picture 5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0668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DIPOLES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Fundamental Antenna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9800"/>
            <a:ext cx="8229600" cy="3657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63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41910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Wrap extra wire here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3276600"/>
            <a:ext cx="685800" cy="9906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467600" y="3276600"/>
            <a:ext cx="76200" cy="6858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9800" y="3886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Wrap extra wire here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257800" y="12192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Make these the actual calculated length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5715000" y="1828800"/>
            <a:ext cx="304800" cy="3048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810000" y="1828800"/>
            <a:ext cx="1905000" cy="4572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40726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Dipole Length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43200"/>
          </a:xfrm>
        </p:spPr>
        <p:txBody>
          <a:bodyPr/>
          <a:lstStyle/>
          <a:p>
            <a:r>
              <a:rPr lang="en-US" dirty="0" smtClean="0"/>
              <a:t>Check SWR dip with Antenna Analyzer</a:t>
            </a:r>
          </a:p>
          <a:p>
            <a:endParaRPr lang="en-US" dirty="0"/>
          </a:p>
          <a:p>
            <a:r>
              <a:rPr lang="en-US" dirty="0" smtClean="0"/>
              <a:t>Adjust as needed: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Lengthen Antenna Lowers Dip Frequency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6532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65</a:t>
            </a:fld>
            <a:endParaRPr lang="en-US"/>
          </a:p>
        </p:txBody>
      </p:sp>
      <p:pic>
        <p:nvPicPr>
          <p:cNvPr id="5" name="Picture 4" descr="IMG_18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133600"/>
            <a:ext cx="4572000" cy="4572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Dipole </a:t>
            </a:r>
            <a:r>
              <a:rPr lang="en-US" dirty="0" smtClean="0">
                <a:solidFill>
                  <a:srgbClr val="FF0000"/>
                </a:solidFill>
              </a:rPr>
              <a:t>Length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1143000"/>
            <a:ext cx="342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To lower the dip make the antenna longer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983958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66</a:t>
            </a:fld>
            <a:endParaRPr lang="en-US"/>
          </a:p>
        </p:txBody>
      </p:sp>
      <p:pic>
        <p:nvPicPr>
          <p:cNvPr id="5" name="Picture 4" descr="IMG_18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057400"/>
            <a:ext cx="4572000" cy="4572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Dipole Length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14478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Needs to be more longer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237333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67</a:t>
            </a:fld>
            <a:endParaRPr lang="en-US"/>
          </a:p>
        </p:txBody>
      </p:sp>
      <p:pic>
        <p:nvPicPr>
          <p:cNvPr id="5" name="Picture 4" descr="IMG_18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81200"/>
            <a:ext cx="4648200" cy="46482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Dipole Length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144780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Just the right length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2533255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Dipoles Height Above 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68</a:t>
            </a:fld>
            <a:endParaRPr lang="en-US"/>
          </a:p>
        </p:txBody>
      </p:sp>
      <p:pic>
        <p:nvPicPr>
          <p:cNvPr id="5" name="Picture 4" descr="Antenna plo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066800"/>
            <a:ext cx="5551055" cy="718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7031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DIPOLES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Fundamental Antenna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9800"/>
            <a:ext cx="8229600" cy="3657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69</a:t>
            </a:fld>
            <a:endParaRPr lang="en-US"/>
          </a:p>
        </p:txBody>
      </p:sp>
      <p:pic>
        <p:nvPicPr>
          <p:cNvPr id="10" name="Picture 9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9027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5" algn="ctr" rtl="0">
              <a:spcBef>
                <a:spcPct val="0"/>
              </a:spcBef>
            </a:pPr>
            <a:r>
              <a:rPr lang="en-US" sz="4000" dirty="0" smtClean="0">
                <a:solidFill>
                  <a:srgbClr val="FF0000"/>
                </a:solidFill>
                <a:latin typeface="+mn-lt"/>
              </a:rPr>
              <a:t>ANTENNAS</a:t>
            </a:r>
            <a:r>
              <a:rPr lang="en-US" sz="4800" dirty="0" smtClean="0">
                <a:solidFill>
                  <a:srgbClr val="FF0000"/>
                </a:solidFill>
              </a:rPr>
              <a:t/>
            </a:r>
            <a:br>
              <a:rPr lang="en-US" sz="4800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14400" y="4191000"/>
            <a:ext cx="328226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H = Magnetic Field</a:t>
            </a:r>
          </a:p>
        </p:txBody>
      </p:sp>
      <p:sp>
        <p:nvSpPr>
          <p:cNvPr id="5" name="Rectangle 4"/>
          <p:cNvSpPr/>
          <p:nvPr/>
        </p:nvSpPr>
        <p:spPr>
          <a:xfrm>
            <a:off x="838200" y="2743200"/>
            <a:ext cx="7696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E = Electrical Field</a:t>
            </a:r>
          </a:p>
          <a:p>
            <a:r>
              <a:rPr lang="en-US" sz="3200" dirty="0"/>
              <a:t>	Determines Polarization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200" y="1600200"/>
            <a:ext cx="45869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Electromagnetic Waves</a:t>
            </a:r>
          </a:p>
        </p:txBody>
      </p:sp>
    </p:spTree>
    <p:extLst>
      <p:ext uri="{BB962C8B-B14F-4D97-AF65-F5344CB8AC3E}">
        <p14:creationId xmlns:p14="http://schemas.microsoft.com/office/powerpoint/2010/main" val="382495432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Folded Dipole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70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13" name="Picture 12" descr="olded Dipole FM and Television Antenna, April 1947 Radio News - RF Caf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6705599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104341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Monopole / Vertical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71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1025" name="Picture 1" descr="ile:Ground plane ground.jpg - Wikimedia Comm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35399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81699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Vertical Dipole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72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2049" name="Picture 1" descr="vertical%2Bdipo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661" y="1066800"/>
            <a:ext cx="3352344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05298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OCF Dipole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73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3073" name="Picture 1" descr="CF Dipole - Resource Detail - The DXZone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31361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05298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57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Antenna Voltage and Current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Distribution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Macintosh HD:private:var:folders:sg:39r71dmn3cl1v1fhp0m3vzrm0000gn:T:TemporaryItems:Dipole_antenna_standing_waves_animation_6_-_5fps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" r="787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74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7428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Feed Point Impedance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229600" cy="60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Dipole feed point </a:t>
            </a:r>
            <a:r>
              <a:rPr lang="en-US" dirty="0"/>
              <a:t>i</a:t>
            </a:r>
            <a:r>
              <a:rPr lang="en-US" dirty="0" smtClean="0"/>
              <a:t>mpedance = </a:t>
            </a:r>
            <a:r>
              <a:rPr lang="en-US" dirty="0"/>
              <a:t>72 </a:t>
            </a:r>
            <a:r>
              <a:rPr lang="en-US" dirty="0" err="1" smtClean="0"/>
              <a:t>Ω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75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1000" y="5410200"/>
            <a:ext cx="83820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Vertical </a:t>
            </a:r>
            <a:r>
              <a:rPr lang="en-US" sz="3200" dirty="0"/>
              <a:t>Monopole feed point impedance = 36 </a:t>
            </a:r>
            <a:r>
              <a:rPr lang="en-US" sz="3200" dirty="0" err="1"/>
              <a:t>Ω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228600" y="2209800"/>
            <a:ext cx="684434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Inverted V feed point impedance = 50 </a:t>
            </a:r>
            <a:r>
              <a:rPr lang="en-US" sz="3200" dirty="0" err="1"/>
              <a:t>Ω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228600" y="2971800"/>
            <a:ext cx="762219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Folded Dipole feed point impedance = 280 </a:t>
            </a:r>
            <a:r>
              <a:rPr lang="en-US" sz="3200" dirty="0" err="1"/>
              <a:t>Ω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228600" y="3733800"/>
            <a:ext cx="8229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OCF Dipole feed point impedance = 150 - 300 </a:t>
            </a:r>
            <a:r>
              <a:rPr lang="en-US" sz="3200" dirty="0" err="1"/>
              <a:t>Ω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72000"/>
            <a:ext cx="646002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Slopped feed point impedance = 80 </a:t>
            </a:r>
            <a:r>
              <a:rPr lang="en-US" sz="3200" dirty="0" err="1"/>
              <a:t>Ω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7739856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  <p:bldP spid="10" grpId="0"/>
      <p:bldP spid="1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EZNEC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www.eznec.com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6919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066800"/>
            <a:ext cx="8472575" cy="29718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172200" cy="1838343"/>
          </a:xfrm>
        </p:spPr>
        <p:txBody>
          <a:bodyPr anchor="t">
            <a:normAutofit fontScale="92500" lnSpcReduction="20000"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Next </a:t>
            </a:r>
            <a:r>
              <a:rPr lang="en-US" b="1" dirty="0" smtClean="0">
                <a:solidFill>
                  <a:srgbClr val="C00000"/>
                </a:solidFill>
              </a:rPr>
              <a:t>Session</a:t>
            </a:r>
            <a:r>
              <a:rPr lang="en-US" sz="3200" b="1" dirty="0" smtClean="0">
                <a:solidFill>
                  <a:srgbClr val="C00000"/>
                </a:solidFill>
              </a:rPr>
              <a:t> –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ARRL ANTENNA BOOK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Chapter 3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The Effects of Ground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77</a:t>
            </a:fld>
            <a:endParaRPr lang="en-US" dirty="0"/>
          </a:p>
        </p:txBody>
      </p:sp>
      <p:pic>
        <p:nvPicPr>
          <p:cNvPr id="8" name="Picture 7" descr="NADXA Logo Color 3x3x300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pic>
        <p:nvPicPr>
          <p:cNvPr id="7" name="01 School's Out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9200" y="5715000"/>
            <a:ext cx="812800" cy="812800"/>
          </a:xfrm>
          <a:prstGeom prst="rect">
            <a:avLst/>
          </a:prstGeom>
        </p:spPr>
      </p:pic>
      <p:pic>
        <p:nvPicPr>
          <p:cNvPr id="9" name="Green Onion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39000" y="5638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9239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943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85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3208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7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Array of </a:t>
            </a:r>
            <a:r>
              <a:rPr lang="en-US" dirty="0"/>
              <a:t>L</a:t>
            </a:r>
            <a:r>
              <a:rPr lang="en-US" dirty="0" smtClean="0"/>
              <a:t>ight (Next Generation of Antennas)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Tom Schiller, N6BT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5" algn="ctr" rtl="0">
              <a:spcBef>
                <a:spcPct val="0"/>
              </a:spcBef>
            </a:pPr>
            <a:r>
              <a:rPr lang="en-US" sz="4800" dirty="0" smtClean="0">
                <a:solidFill>
                  <a:srgbClr val="FF0000"/>
                </a:solidFill>
              </a:rPr>
              <a:t/>
            </a:r>
            <a:br>
              <a:rPr lang="en-US" sz="4800" dirty="0" smtClean="0">
                <a:solidFill>
                  <a:srgbClr val="FF0000"/>
                </a:solidFill>
              </a:rPr>
            </a:br>
            <a:r>
              <a:rPr lang="en-US" sz="48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09600" y="152400"/>
            <a:ext cx="5638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5" algn="ctr" rtl="0">
              <a:spcBef>
                <a:spcPct val="0"/>
              </a:spcBef>
            </a:pPr>
            <a:r>
              <a:rPr lang="en-US" sz="4000" dirty="0" smtClean="0">
                <a:solidFill>
                  <a:srgbClr val="FF0000"/>
                </a:solidFill>
              </a:rPr>
              <a:t>ANTENNAS</a:t>
            </a:r>
            <a:r>
              <a:rPr lang="en-US" sz="4800" dirty="0" smtClean="0">
                <a:solidFill>
                  <a:srgbClr val="FF0000"/>
                </a:solidFill>
              </a:rPr>
              <a:t/>
            </a:r>
            <a:br>
              <a:rPr lang="en-US" sz="4800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09600" y="3962400"/>
            <a:ext cx="7543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Anything </a:t>
            </a:r>
            <a:r>
              <a:rPr lang="en-US" sz="3200" dirty="0"/>
              <a:t>Works  (Tom Schiller, N6BT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685800" y="4800600"/>
            <a:ext cx="4038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Everything matters</a:t>
            </a:r>
          </a:p>
        </p:txBody>
      </p:sp>
    </p:spTree>
    <p:extLst>
      <p:ext uri="{BB962C8B-B14F-4D97-AF65-F5344CB8AC3E}">
        <p14:creationId xmlns:p14="http://schemas.microsoft.com/office/powerpoint/2010/main" val="345964475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5" algn="ctr" rtl="0">
              <a:spcBef>
                <a:spcPct val="0"/>
              </a:spcBef>
            </a:pPr>
            <a:r>
              <a:rPr lang="en-US" sz="4000" dirty="0" smtClean="0">
                <a:solidFill>
                  <a:srgbClr val="FF0000"/>
                </a:solidFill>
              </a:rPr>
              <a:t>What Matters</a:t>
            </a:r>
            <a:r>
              <a:rPr lang="en-US" sz="4800" dirty="0" smtClean="0">
                <a:solidFill>
                  <a:srgbClr val="FF0000"/>
                </a:solidFill>
              </a:rPr>
              <a:t/>
            </a:r>
            <a:br>
              <a:rPr lang="en-US" sz="4800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4DC0-DD98-4A6E-938B-5914B2C6E272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8" descr="NADXA Logo Color 3x3x3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28600"/>
            <a:ext cx="685800" cy="6896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09800" y="2895600"/>
            <a:ext cx="188344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Directivity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715000" y="4343400"/>
            <a:ext cx="94989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Gain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200" y="5638800"/>
            <a:ext cx="264607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Take-Off Angle</a:t>
            </a:r>
          </a:p>
        </p:txBody>
      </p:sp>
      <p:sp>
        <p:nvSpPr>
          <p:cNvPr id="8" name="Rectangle 7"/>
          <p:cNvSpPr/>
          <p:nvPr/>
        </p:nvSpPr>
        <p:spPr>
          <a:xfrm>
            <a:off x="2057400" y="4572000"/>
            <a:ext cx="278253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Type of Ground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00600" y="3124200"/>
            <a:ext cx="379462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Height Above Ground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14800" y="2133600"/>
            <a:ext cx="303700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Near &amp; Far Fields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257800" y="5638800"/>
            <a:ext cx="19958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Free Space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00200" y="1828800"/>
            <a:ext cx="119395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VSWR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09600" y="3505200"/>
            <a:ext cx="204114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Impedance</a:t>
            </a:r>
          </a:p>
        </p:txBody>
      </p:sp>
    </p:spTree>
    <p:extLst>
      <p:ext uri="{BB962C8B-B14F-4D97-AF65-F5344CB8AC3E}">
        <p14:creationId xmlns:p14="http://schemas.microsoft.com/office/powerpoint/2010/main" val="344018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17435</TotalTime>
  <Words>1473</Words>
  <Application>Microsoft Macintosh PowerPoint</Application>
  <PresentationFormat>On-screen Show (4:3)</PresentationFormat>
  <Paragraphs>467</Paragraphs>
  <Slides>77</Slides>
  <Notes>6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78" baseType="lpstr">
      <vt:lpstr>Office Theme</vt:lpstr>
      <vt:lpstr>PowerPoint Presentation</vt:lpstr>
      <vt:lpstr>PowerPoint Presentation</vt:lpstr>
      <vt:lpstr>PowerPoint Presentation</vt:lpstr>
      <vt:lpstr>Instructor</vt:lpstr>
      <vt:lpstr>Radio System</vt:lpstr>
      <vt:lpstr>Dissipated Electromagnetic Waves </vt:lpstr>
      <vt:lpstr>ANTENNAS </vt:lpstr>
      <vt:lpstr>   </vt:lpstr>
      <vt:lpstr>What Matters </vt:lpstr>
      <vt:lpstr>Impedance</vt:lpstr>
      <vt:lpstr>Fields</vt:lpstr>
      <vt:lpstr>DIPOLE ANTENNA</vt:lpstr>
      <vt:lpstr>E and H Wave Forms</vt:lpstr>
      <vt:lpstr>Antenna Voltage and Current Distribution </vt:lpstr>
      <vt:lpstr>PowerPoint Presentation</vt:lpstr>
      <vt:lpstr>Decibels</vt:lpstr>
      <vt:lpstr>Power – dB – S Units</vt:lpstr>
      <vt:lpstr>Power – dB – S Units</vt:lpstr>
      <vt:lpstr>- or -</vt:lpstr>
      <vt:lpstr>- or -</vt:lpstr>
      <vt:lpstr>Fields and Waves</vt:lpstr>
      <vt:lpstr>TYPES of PATTERNS</vt:lpstr>
      <vt:lpstr>ISOTROPIC ANTENNA</vt:lpstr>
      <vt:lpstr>3D ISOTROPIC ANTENNA PATTERN </vt:lpstr>
      <vt:lpstr>ISOTROPIC ANTENNA PATTERN SLICE</vt:lpstr>
      <vt:lpstr>Horizontal Dipole </vt:lpstr>
      <vt:lpstr>3D DIPOLE ANTENNA PATTERN</vt:lpstr>
      <vt:lpstr>3D DIPOLE PATTERN SLICE</vt:lpstr>
      <vt:lpstr>DIPOLE PATTERN</vt:lpstr>
      <vt:lpstr>Horizontal Dipole Pattern</vt:lpstr>
      <vt:lpstr>Gain</vt:lpstr>
      <vt:lpstr>Gain</vt:lpstr>
      <vt:lpstr>DB Referance</vt:lpstr>
      <vt:lpstr>Tri-Band Yagi 10 – 15 - 20</vt:lpstr>
      <vt:lpstr>YAGI (Gain Antenna) PATTERN (Azimuth)</vt:lpstr>
      <vt:lpstr>Azimuth ½ Power Points of a Yagi</vt:lpstr>
      <vt:lpstr>Q - Quality</vt:lpstr>
      <vt:lpstr>Q - Quality</vt:lpstr>
      <vt:lpstr>Q - Quality</vt:lpstr>
      <vt:lpstr>Azimuth ½ Power Points of a Yagi</vt:lpstr>
      <vt:lpstr>Elevation Pattern of a Yagi</vt:lpstr>
      <vt:lpstr>Polarization</vt:lpstr>
      <vt:lpstr>Scaling</vt:lpstr>
      <vt:lpstr>ERP &amp; EIRP (EiRP) Effective Radiated Power</vt:lpstr>
      <vt:lpstr>Safety</vt:lpstr>
      <vt:lpstr>Thermal Effects of RF</vt:lpstr>
      <vt:lpstr>Athermal Effects of EMR Electromagnetic Radiation Electromagnetic Field</vt:lpstr>
      <vt:lpstr>Radiation</vt:lpstr>
      <vt:lpstr>Power Density</vt:lpstr>
      <vt:lpstr>ARRL RF Awareness Guidelines</vt:lpstr>
      <vt:lpstr>Safe Exposure Levels STATIONS MUST BE EVALUATED</vt:lpstr>
      <vt:lpstr>Safe Exposure Levels NO EVALUATIONS  REQUIRED</vt:lpstr>
      <vt:lpstr>Pacemakers</vt:lpstr>
      <vt:lpstr>PowerPoint Presentation</vt:lpstr>
      <vt:lpstr>Dipoles and Monopoles</vt:lpstr>
      <vt:lpstr>DIPOLES</vt:lpstr>
      <vt:lpstr>Dipole Length Calculations</vt:lpstr>
      <vt:lpstr>Dipole - K Factor Length Correction for Diameter</vt:lpstr>
      <vt:lpstr>Dipole - Velocity Factor</vt:lpstr>
      <vt:lpstr>Dipole – Type of Ground</vt:lpstr>
      <vt:lpstr>Dipole – Height Factor</vt:lpstr>
      <vt:lpstr>Dipole Length USE THIS FORMULA IN THE FIELD</vt:lpstr>
      <vt:lpstr>DIPOLES</vt:lpstr>
      <vt:lpstr>Dipole Length </vt:lpstr>
      <vt:lpstr>Dipole Length</vt:lpstr>
      <vt:lpstr>Dipole Length </vt:lpstr>
      <vt:lpstr>Dipole Length </vt:lpstr>
      <vt:lpstr>Dipoles Height Above Ground</vt:lpstr>
      <vt:lpstr>DIPOLES</vt:lpstr>
      <vt:lpstr>Folded Dipole</vt:lpstr>
      <vt:lpstr>Monopole / Vertical</vt:lpstr>
      <vt:lpstr>Vertical Dipole</vt:lpstr>
      <vt:lpstr>OCF Dipole</vt:lpstr>
      <vt:lpstr>Antenna Voltage and Current Distribution </vt:lpstr>
      <vt:lpstr>Feed Point Impedance</vt:lpstr>
      <vt:lpstr>Antenna Modeling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Extra</dc:title>
  <dc:creator>Richard Crockett Hom</dc:creator>
  <cp:lastModifiedBy>Ronald Gerlak</cp:lastModifiedBy>
  <cp:revision>300</cp:revision>
  <cp:lastPrinted>2021-06-11T19:15:08Z</cp:lastPrinted>
  <dcterms:created xsi:type="dcterms:W3CDTF">2013-12-08T18:20:17Z</dcterms:created>
  <dcterms:modified xsi:type="dcterms:W3CDTF">2021-06-17T03:00:36Z</dcterms:modified>
</cp:coreProperties>
</file>