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notesMasterIdLst>
    <p:notesMasterId r:id="rId110"/>
  </p:notesMasterIdLst>
  <p:handoutMasterIdLst>
    <p:handoutMasterId r:id="rId111"/>
  </p:handoutMasterIdLst>
  <p:sldIdLst>
    <p:sldId id="256" r:id="rId2"/>
    <p:sldId id="258" r:id="rId3"/>
    <p:sldId id="257" r:id="rId4"/>
    <p:sldId id="259" r:id="rId5"/>
    <p:sldId id="270" r:id="rId6"/>
    <p:sldId id="271" r:id="rId7"/>
    <p:sldId id="272" r:id="rId8"/>
    <p:sldId id="273" r:id="rId9"/>
    <p:sldId id="274" r:id="rId10"/>
    <p:sldId id="283" r:id="rId11"/>
    <p:sldId id="285" r:id="rId12"/>
    <p:sldId id="278" r:id="rId13"/>
    <p:sldId id="279" r:id="rId14"/>
    <p:sldId id="281" r:id="rId15"/>
    <p:sldId id="396" r:id="rId16"/>
    <p:sldId id="397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301" r:id="rId27"/>
    <p:sldId id="302" r:id="rId28"/>
    <p:sldId id="303" r:id="rId29"/>
    <p:sldId id="305" r:id="rId30"/>
    <p:sldId id="298" r:id="rId31"/>
    <p:sldId id="299" r:id="rId32"/>
    <p:sldId id="310" r:id="rId33"/>
    <p:sldId id="300" r:id="rId34"/>
    <p:sldId id="308" r:id="rId35"/>
    <p:sldId id="309" r:id="rId36"/>
    <p:sldId id="314" r:id="rId37"/>
    <p:sldId id="311" r:id="rId38"/>
    <p:sldId id="312" r:id="rId39"/>
    <p:sldId id="313" r:id="rId40"/>
    <p:sldId id="315" r:id="rId41"/>
    <p:sldId id="316" r:id="rId42"/>
    <p:sldId id="317" r:id="rId43"/>
    <p:sldId id="318" r:id="rId44"/>
    <p:sldId id="320" r:id="rId45"/>
    <p:sldId id="399" r:id="rId46"/>
    <p:sldId id="321" r:id="rId47"/>
    <p:sldId id="322" r:id="rId48"/>
    <p:sldId id="323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6" r:id="rId59"/>
    <p:sldId id="337" r:id="rId60"/>
    <p:sldId id="340" r:id="rId61"/>
    <p:sldId id="338" r:id="rId62"/>
    <p:sldId id="339" r:id="rId63"/>
    <p:sldId id="341" r:id="rId64"/>
    <p:sldId id="342" r:id="rId65"/>
    <p:sldId id="343" r:id="rId66"/>
    <p:sldId id="346" r:id="rId67"/>
    <p:sldId id="345" r:id="rId68"/>
    <p:sldId id="352" r:id="rId69"/>
    <p:sldId id="353" r:id="rId70"/>
    <p:sldId id="348" r:id="rId71"/>
    <p:sldId id="349" r:id="rId72"/>
    <p:sldId id="350" r:id="rId73"/>
    <p:sldId id="351" r:id="rId74"/>
    <p:sldId id="354" r:id="rId75"/>
    <p:sldId id="356" r:id="rId76"/>
    <p:sldId id="357" r:id="rId77"/>
    <p:sldId id="358" r:id="rId78"/>
    <p:sldId id="355" r:id="rId79"/>
    <p:sldId id="360" r:id="rId80"/>
    <p:sldId id="361" r:id="rId81"/>
    <p:sldId id="362" r:id="rId82"/>
    <p:sldId id="363" r:id="rId83"/>
    <p:sldId id="364" r:id="rId84"/>
    <p:sldId id="365" r:id="rId85"/>
    <p:sldId id="368" r:id="rId86"/>
    <p:sldId id="367" r:id="rId87"/>
    <p:sldId id="391" r:id="rId88"/>
    <p:sldId id="370" r:id="rId89"/>
    <p:sldId id="371" r:id="rId90"/>
    <p:sldId id="372" r:id="rId91"/>
    <p:sldId id="373" r:id="rId92"/>
    <p:sldId id="374" r:id="rId93"/>
    <p:sldId id="375" r:id="rId94"/>
    <p:sldId id="376" r:id="rId95"/>
    <p:sldId id="377" r:id="rId96"/>
    <p:sldId id="378" r:id="rId97"/>
    <p:sldId id="379" r:id="rId98"/>
    <p:sldId id="380" r:id="rId99"/>
    <p:sldId id="381" r:id="rId100"/>
    <p:sldId id="392" r:id="rId101"/>
    <p:sldId id="382" r:id="rId102"/>
    <p:sldId id="383" r:id="rId103"/>
    <p:sldId id="393" r:id="rId104"/>
    <p:sldId id="394" r:id="rId105"/>
    <p:sldId id="395" r:id="rId106"/>
    <p:sldId id="387" r:id="rId107"/>
    <p:sldId id="390" r:id="rId108"/>
    <p:sldId id="388" r:id="rId10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 Smith" initials="BS" lastIdx="2" clrIdx="0">
    <p:extLst>
      <p:ext uri="{19B8F6BF-5375-455C-9EA6-DF929625EA0E}">
        <p15:presenceInfo xmlns:p15="http://schemas.microsoft.com/office/powerpoint/2012/main" userId="e74e6c9fca6250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commentAuthors" Target="commentAuthor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115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F365A3-593A-4778-B1F7-49E9A78949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D5590-B883-4FE2-A97D-D431A640C2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/>
          <a:lstStyle>
            <a:lvl1pPr algn="r">
              <a:defRPr sz="1200"/>
            </a:lvl1pPr>
          </a:lstStyle>
          <a:p>
            <a:fld id="{51A3C6ED-C564-4733-BBE2-52AA24C02BE8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D76204-656B-4E58-A93E-4E4490A3A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0550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3331F4-786E-4478-A135-FBFF977AD5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30550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 anchor="b"/>
          <a:lstStyle>
            <a:lvl1pPr algn="r">
              <a:defRPr sz="1200"/>
            </a:lvl1pPr>
          </a:lstStyle>
          <a:p>
            <a:fld id="{E3FED097-0179-46CA-B63B-A2CEDE1A5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553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/>
          <a:lstStyle>
            <a:lvl1pPr algn="r">
              <a:defRPr sz="1200"/>
            </a:lvl1pPr>
          </a:lstStyle>
          <a:p>
            <a:fld id="{B4405089-0B5E-4FC6-9A31-B22930C8D3C0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0463"/>
            <a:ext cx="5578475" cy="3138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29" tIns="46314" rIns="92629" bIns="463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111"/>
            <a:ext cx="5608320" cy="3661833"/>
          </a:xfrm>
          <a:prstGeom prst="rect">
            <a:avLst/>
          </a:prstGeom>
        </p:spPr>
        <p:txBody>
          <a:bodyPr vert="horz" lIns="92629" tIns="46314" rIns="92629" bIns="463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550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30550"/>
            <a:ext cx="3037840" cy="465850"/>
          </a:xfrm>
          <a:prstGeom prst="rect">
            <a:avLst/>
          </a:prstGeom>
        </p:spPr>
        <p:txBody>
          <a:bodyPr vert="horz" lIns="92629" tIns="46314" rIns="92629" bIns="46314" rtlCol="0" anchor="b"/>
          <a:lstStyle>
            <a:lvl1pPr algn="r">
              <a:defRPr sz="1200"/>
            </a:lvl1pPr>
          </a:lstStyle>
          <a:p>
            <a:fld id="{397D0816-8924-4596-AED0-158E552FA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677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B636D-ADBE-4132-BE87-EC567EF31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38FEC1-6C18-40B1-B98D-A5C9F91BE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E9B28-09B7-4081-B941-A32E75DD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5DEE-1DE9-4343-A23C-5EDFD8CE6CDE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5D035-066C-44E1-B2DE-1836A99A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AF4A3-4BD1-4550-9E24-C8250984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708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0DA6-5198-4CA2-B4FB-9DD2AFCB7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A3F8E3-66B4-40AA-AD2D-3E1816E712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67D7B-C7B6-4951-8D08-3CB4A1009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B4517-4828-4FA2-8E37-EA6FF49CE379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5FACD-491B-4AD7-BC3E-EA715D4E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A48A7-BF7D-41E5-BED0-F84C988C6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70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5A2692-EC49-4D33-A712-304AB41A1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999D86-1952-4637-85FA-A4CFA0B35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81D38-5ED4-4665-B044-48B6848D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DBFE-5B8C-451A-84EF-1DE5F10CA527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BA197-A08E-476A-9953-2A99F1B7D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89B89-9877-4024-853A-CCE035173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565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EEDCD-5FF1-4F15-B748-9E057DAE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9668D0-9598-48B3-AC50-1883F35A4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E654A-FEA6-46E5-937D-3CDADAE6C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270-1E1D-4B83-8712-F194FD19B06B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EF47F-7453-4605-BD24-8E750B6D3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66C41-D271-41D2-8169-A13E7C027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965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DCB1A-20A2-406C-9E7C-3DE2B590F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4DAD1-EEDD-438E-B98F-C835D3B88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F4865-5E16-4A78-84A0-3C9AE8A4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D44D-9D5A-45E4-B1B3-4E546EE62288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86C5D-E5EE-486E-80A1-9EDBC2F4E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F021E-D43A-4A5A-999B-4D79E39E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54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3504-D899-4FB4-BDC2-687FE642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35323-2FF2-46D8-BD63-52D4498D4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C4C143-24C2-4DB9-BE97-FD6185174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95FAC-C2E9-4263-A6DE-AD59DF73E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7224-A10B-4DE5-A2F8-08DCD6B3E5B9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EC06CD-ED90-4542-A249-927224AA2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78584C-F283-4DCF-93E0-3A86A9C55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2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68E70-F8F3-4355-A4CB-E42B68E00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13017-034E-49E1-AE17-7DCB6431A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A3991E-0160-4D86-B277-39629E85BA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BACF7A-8C1E-4AE0-A3D6-D42C50F17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09D9AC-D520-470B-BA69-AFC79A29CA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12688A-6FA2-4D46-8D40-019C058C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7986-7186-4865-B05F-E96BE29D3CFA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FEA31D-B38A-4643-81A2-BA3DEB5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991F81-20F8-4A68-BD29-3002D844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4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4BF7-3E60-4BE3-A8B3-B73CB26AF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E4EEA2-3467-4537-8A25-924CDF346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055C9-ADF1-4720-9141-4882BBC48EFD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1723C8-A6B9-4CDC-8357-4C967786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A22966-7284-4C76-823E-2F0BD8C6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92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85C693-311E-4D33-9806-035DE9E1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7889-B0E3-4631-B2E8-DBFB1CDE9E1D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8EB076-513A-49EF-B51B-59A6D6ED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DC23D-F398-42C4-BC7B-0D0F61664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84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49B1C-81C5-470E-80D9-352E17DAB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DC1F1-8FFF-4D16-B6CE-FB47810EB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CED2E-AE14-48A0-85CB-C5E5798BC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20A147-7E19-4FF0-8B7A-861E50A5E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0774-1355-4285-AD40-B843800759A6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17C132-9924-4CAD-86F7-6DDD4C8D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BCAB1E-7218-497E-AE52-515AD43DC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98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D3B6-CF1D-4C39-8F74-30EBBC09A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45622-4E92-4D9C-8DE3-13A2354C7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6D7586-63B8-4657-9AA5-EB1C84B8F2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A246D-62F4-4268-BA4B-4C8853AFB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5C68-6C14-475F-9925-B85DF82846C3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AE0CC-1723-4D56-B278-B1B9D818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15D8D-A9C9-4256-92DB-68B6CD7FE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52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CA897E-17A1-4A6E-B5C1-768808D0F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C48DA-547E-4BC6-87F2-3ECED82DC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F8531-8D22-4CCA-BBE4-075BD2901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EC8E5-855D-4A28-989D-E05721C321F3}" type="datetime1">
              <a:rPr lang="en-US" smtClean="0"/>
              <a:t>5/20/2021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AA7C1-90E5-4EA2-9940-B06E7C82E9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1183D-AA65-4D1D-ACB4-5E9EBAC22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5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kq1s@arrl.net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E5F4E-A090-4CEC-9B76-62645A138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4" y="851517"/>
            <a:ext cx="6032420" cy="2414197"/>
          </a:xfrm>
        </p:spPr>
        <p:txBody>
          <a:bodyPr anchor="b">
            <a:normAutofit/>
          </a:bodyPr>
          <a:lstStyle/>
          <a:p>
            <a:pPr algn="l"/>
            <a:br>
              <a:rPr lang="en-US" sz="5400" b="1" dirty="0"/>
            </a:br>
            <a:endParaRPr lang="en-US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4143" y="4168140"/>
            <a:ext cx="3241344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i="1" dirty="0">
                <a:solidFill>
                  <a:srgbClr val="C00000"/>
                </a:solidFill>
              </a:rPr>
              <a:t>Antenna Summit</a:t>
            </a:r>
            <a:r>
              <a:rPr lang="en-US" sz="3200" b="1" i="1" dirty="0"/>
              <a:t> </a:t>
            </a:r>
          </a:p>
          <a:p>
            <a:pPr algn="l"/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DAEEB-C89E-451E-BAAA-B656557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706" y="5964819"/>
            <a:ext cx="548640" cy="548640"/>
          </a:xfrm>
          <a:prstGeom prst="ellipse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6D22F896-40B5-4ADD-8801-0D06FADFA095}" type="slidenum">
              <a:rPr lang="en-US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22" y="1316630"/>
            <a:ext cx="8472575" cy="296876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584FD7-E3AE-4EAB-9B54-0F930FF3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21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DE7E-9A5F-40C3-ACD0-2B08E7DEC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1E7C4-B377-4D72-BC8E-E6E688BBD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Atoms and Molecules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Atom –</a:t>
            </a:r>
            <a:r>
              <a:rPr lang="en-US" dirty="0"/>
              <a:t> Primary building block of all matter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Construction –</a:t>
            </a:r>
            <a:r>
              <a:rPr lang="en-US" dirty="0"/>
              <a:t> Nucleus (Protons, Electrons, Neutrons)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Protons –</a:t>
            </a:r>
            <a:r>
              <a:rPr lang="en-US" dirty="0"/>
              <a:t> Positively (+) charged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Electrons –</a:t>
            </a:r>
            <a:r>
              <a:rPr lang="en-US" dirty="0"/>
              <a:t> Negatively (-) charged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Neutrons –</a:t>
            </a:r>
            <a:r>
              <a:rPr lang="en-US" dirty="0"/>
              <a:t> No charge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Molecule –</a:t>
            </a:r>
            <a:r>
              <a:rPr lang="en-US" dirty="0"/>
              <a:t> Two or more atoms bonded together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A1DCA-CB94-4DB4-9044-D48376E34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CE42CF6-023F-4D8E-96B0-F55FAAFF2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 descr="Atoms - EWT">
            <a:extLst>
              <a:ext uri="{FF2B5EF4-FFF2-40B4-BE49-F238E27FC236}">
                <a16:creationId xmlns:a16="http://schemas.microsoft.com/office/drawing/2014/main" id="{B6BFE774-CC1A-47FB-B698-DCBB540F2C8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054" y="2560741"/>
            <a:ext cx="3699680" cy="22237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301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Inductors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181190" y="2927617"/>
            <a:ext cx="6070386" cy="3091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b="1" dirty="0"/>
              <a:t>Example:</a:t>
            </a:r>
            <a:r>
              <a:rPr lang="en-US" sz="2000" dirty="0"/>
              <a:t> Given three inductors (5.0 </a:t>
            </a:r>
            <a:r>
              <a:rPr lang="en-US" sz="2000" dirty="0" err="1"/>
              <a:t>mH</a:t>
            </a:r>
            <a:r>
              <a:rPr lang="en-US" sz="2000" dirty="0"/>
              <a:t>, 20.0 </a:t>
            </a:r>
            <a:r>
              <a:rPr lang="en-US" sz="2000" dirty="0" err="1"/>
              <a:t>mH</a:t>
            </a:r>
            <a:r>
              <a:rPr lang="en-US" sz="2000" dirty="0"/>
              <a:t>, 8.0 </a:t>
            </a:r>
            <a:r>
              <a:rPr lang="en-US" sz="2000" dirty="0" err="1"/>
              <a:t>mH</a:t>
            </a:r>
            <a:r>
              <a:rPr lang="en-US" sz="2000" dirty="0"/>
              <a:t>) the circuit has an </a:t>
            </a:r>
            <a:r>
              <a:rPr lang="en-US" sz="2000" b="1" i="1" dirty="0"/>
              <a:t>inductance</a:t>
            </a:r>
            <a:r>
              <a:rPr lang="en-US" sz="2000" dirty="0"/>
              <a:t> of:</a:t>
            </a:r>
          </a:p>
          <a:p>
            <a:endParaRPr lang="en-US" sz="2000" b="1" i="1" dirty="0"/>
          </a:p>
          <a:p>
            <a:pPr>
              <a:lnSpc>
                <a:spcPct val="150000"/>
              </a:lnSpc>
            </a:pPr>
            <a:r>
              <a:rPr lang="en-US" sz="2000" b="1" dirty="0" err="1"/>
              <a:t>L</a:t>
            </a:r>
            <a:r>
              <a:rPr lang="en-US" sz="2000" b="1" baseline="-25000" dirty="0" err="1"/>
              <a:t>total</a:t>
            </a:r>
            <a:r>
              <a:rPr lang="en-US" sz="2000" b="1" dirty="0"/>
              <a:t> = 1 / (1/5.0 </a:t>
            </a:r>
            <a:r>
              <a:rPr lang="en-US" sz="2000" b="1" dirty="0" err="1"/>
              <a:t>mH</a:t>
            </a:r>
            <a:r>
              <a:rPr lang="en-US" sz="2000" b="1" dirty="0"/>
              <a:t>) + (1/20.0 </a:t>
            </a:r>
            <a:r>
              <a:rPr lang="en-US" sz="2000" b="1" dirty="0" err="1"/>
              <a:t>mH</a:t>
            </a:r>
            <a:r>
              <a:rPr lang="en-US" sz="2000" b="1" dirty="0"/>
              <a:t>) + (1/8.0 </a:t>
            </a:r>
            <a:r>
              <a:rPr lang="en-US" sz="2000" b="1" dirty="0" err="1"/>
              <a:t>mH</a:t>
            </a:r>
            <a:r>
              <a:rPr lang="en-US" sz="2000" b="1" dirty="0"/>
              <a:t>)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         = 1 / 0.20 + 0.05 + 0.125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         = 1 / 0.375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         = 2.67 </a:t>
            </a:r>
            <a:r>
              <a:rPr lang="en-US" sz="2000" b="1" dirty="0" err="1"/>
              <a:t>mH</a:t>
            </a:r>
            <a:r>
              <a:rPr lang="en-US" sz="2000" b="1" dirty="0"/>
              <a:t>     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1C422B-7953-434E-BE6E-59FB77446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6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sz="2800" b="1" dirty="0"/>
              <a:t>Inductors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104350" y="2927617"/>
            <a:ext cx="61472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dirty="0"/>
              <a:t>If </a:t>
            </a:r>
            <a:r>
              <a:rPr lang="en-US" sz="2000" b="1" dirty="0"/>
              <a:t>only two inductors in parallel</a:t>
            </a:r>
            <a:r>
              <a:rPr lang="en-US" sz="2000" dirty="0"/>
              <a:t>, then the following formula can be used. (</a:t>
            </a:r>
            <a:r>
              <a:rPr lang="en-US" sz="2000" i="1" dirty="0"/>
              <a:t>This can also be used to combine parallel inductors two at a time to keep from having to do the Reciprocal of Reciprocals formula</a:t>
            </a:r>
            <a:r>
              <a:rPr lang="en-US" sz="2000" dirty="0"/>
              <a:t>)</a:t>
            </a:r>
            <a:endParaRPr lang="en-US" sz="2000" b="1" i="1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588851-19AB-4DE8-96F3-79CF684FC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17D9D5-A1A2-4EF6-BFDD-0C9E9AF60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447" y="4949677"/>
            <a:ext cx="16954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6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RL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2B9A59-11D2-428E-B324-8050E340C802}"/>
              </a:ext>
            </a:extLst>
          </p:cNvPr>
          <p:cNvSpPr txBox="1"/>
          <p:nvPr/>
        </p:nvSpPr>
        <p:spPr>
          <a:xfrm>
            <a:off x="5343099" y="3152633"/>
            <a:ext cx="55514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with a capacitor, it is usually useful to be able to control and predict with accuracy how long it takes for an inductor to build up and deplete full current</a:t>
            </a:r>
          </a:p>
          <a:p>
            <a:endParaRPr lang="en-US" dirty="0"/>
          </a:p>
          <a:p>
            <a:r>
              <a:rPr lang="en-US" dirty="0"/>
              <a:t>This is accomplished by placing an appropriately sized resistor in series with the inductor, thereby limiting the current and lengthening the time for the current to increase to source current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0EF436-72D8-4425-97B2-7F2CFD10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3019454"/>
            <a:ext cx="37052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RL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0EF436-72D8-4425-97B2-7F2CFD10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3019454"/>
            <a:ext cx="3705225" cy="2943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E747FB-4C29-46CF-9A8E-700F70953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3033" y="2864881"/>
            <a:ext cx="3935611" cy="294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4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RL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0EF436-72D8-4425-97B2-7F2CFD10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3019454"/>
            <a:ext cx="3705225" cy="2943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CB04DB-EEE3-45D6-9A54-4BB36B14EAC8}"/>
              </a:ext>
            </a:extLst>
          </p:cNvPr>
          <p:cNvSpPr txBox="1"/>
          <p:nvPr/>
        </p:nvSpPr>
        <p:spPr>
          <a:xfrm>
            <a:off x="5363570" y="3104866"/>
            <a:ext cx="52748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Because </a:t>
            </a:r>
            <a:r>
              <a:rPr lang="en-US" b="1" dirty="0"/>
              <a:t>t = L/R</a:t>
            </a:r>
            <a:r>
              <a:rPr lang="en-US" dirty="0"/>
              <a:t>, the formula can be rewritten as:</a:t>
            </a:r>
          </a:p>
          <a:p>
            <a:endParaRPr lang="en-US" dirty="0"/>
          </a:p>
          <a:p>
            <a:r>
              <a:rPr lang="en-US" b="1" dirty="0"/>
              <a:t>V(L/R) = E/R (1 – e</a:t>
            </a:r>
            <a:r>
              <a:rPr lang="en-US" b="1" baseline="30000" dirty="0"/>
              <a:t>-1</a:t>
            </a:r>
            <a:r>
              <a:rPr lang="en-US" b="1" dirty="0"/>
              <a:t>) = 0.632 E/R</a:t>
            </a:r>
            <a:r>
              <a:rPr lang="en-US" dirty="0"/>
              <a:t>  --  </a:t>
            </a:r>
            <a:r>
              <a:rPr lang="en-US" b="1" dirty="0"/>
              <a:t>(</a:t>
            </a:r>
            <a:r>
              <a:rPr lang="en-US" b="1" i="1" dirty="0"/>
              <a:t>0.632 is 63.2%</a:t>
            </a:r>
            <a:r>
              <a:rPr lang="en-US" b="1" dirty="0"/>
              <a:t>)</a:t>
            </a:r>
          </a:p>
          <a:p>
            <a:endParaRPr lang="en-US" b="1" i="1" dirty="0"/>
          </a:p>
          <a:p>
            <a:r>
              <a:rPr lang="en-US" dirty="0"/>
              <a:t>The </a:t>
            </a:r>
            <a:r>
              <a:rPr lang="en-US" b="1" i="1" dirty="0"/>
              <a:t>RL time constant</a:t>
            </a:r>
            <a:r>
              <a:rPr lang="en-US" dirty="0"/>
              <a:t> is the time in seconds </a:t>
            </a:r>
            <a:r>
              <a:rPr lang="en-US" b="1" dirty="0"/>
              <a:t>(t)</a:t>
            </a:r>
            <a:r>
              <a:rPr lang="en-US" dirty="0"/>
              <a:t> required to charge the inductor to </a:t>
            </a:r>
            <a:r>
              <a:rPr lang="en-US" b="1" dirty="0"/>
              <a:t>63.2%</a:t>
            </a:r>
            <a:r>
              <a:rPr lang="en-US" dirty="0"/>
              <a:t> of the applied voltage (</a:t>
            </a:r>
            <a:r>
              <a:rPr lang="en-US" b="1" i="1" dirty="0"/>
              <a:t>one time constant</a:t>
            </a:r>
            <a:r>
              <a:rPr lang="en-US" dirty="0"/>
              <a:t>)</a:t>
            </a:r>
          </a:p>
          <a:p>
            <a:endParaRPr lang="en-US" b="1" i="1" dirty="0"/>
          </a:p>
          <a:p>
            <a:r>
              <a:rPr lang="en-US" dirty="0"/>
              <a:t>Current is considered to have reached maximum value after </a:t>
            </a:r>
            <a:r>
              <a:rPr lang="en-US" i="1" dirty="0"/>
              <a:t>five time constants</a:t>
            </a:r>
            <a:r>
              <a:rPr lang="en-US" dirty="0"/>
              <a:t> (</a:t>
            </a:r>
            <a:r>
              <a:rPr lang="en-US" b="1" dirty="0"/>
              <a:t>t</a:t>
            </a:r>
            <a:r>
              <a:rPr lang="en-US" b="1" i="1" dirty="0"/>
              <a:t> = </a:t>
            </a:r>
            <a:r>
              <a:rPr lang="en-US" b="1" dirty="0"/>
              <a:t>5</a:t>
            </a:r>
            <a:r>
              <a:rPr lang="en-US" b="1" i="1" dirty="0"/>
              <a:t>t</a:t>
            </a:r>
            <a:r>
              <a:rPr lang="en-US" dirty="0"/>
              <a:t>) – </a:t>
            </a:r>
            <a:r>
              <a:rPr lang="en-US" b="1" dirty="0"/>
              <a:t>99.3%</a:t>
            </a:r>
          </a:p>
        </p:txBody>
      </p:sp>
    </p:spTree>
    <p:extLst>
      <p:ext uri="{BB962C8B-B14F-4D97-AF65-F5344CB8AC3E}">
        <p14:creationId xmlns:p14="http://schemas.microsoft.com/office/powerpoint/2010/main" val="255204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RL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0EF436-72D8-4425-97B2-7F2CFD10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3019454"/>
            <a:ext cx="3705225" cy="29432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A98FB-D044-49E1-BF03-17B47092B378}"/>
              </a:ext>
            </a:extLst>
          </p:cNvPr>
          <p:cNvSpPr txBox="1"/>
          <p:nvPr/>
        </p:nvSpPr>
        <p:spPr>
          <a:xfrm>
            <a:off x="5329451" y="3019455"/>
            <a:ext cx="542175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Amount of charge per time constant: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1L/R) = 63.2%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2L/R) = 86.5%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3L/R) = 95.0%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4L/R) = 98.2%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5L/R) = 99.3%*</a:t>
            </a:r>
            <a:endParaRPr lang="en-US" dirty="0"/>
          </a:p>
          <a:p>
            <a:endParaRPr lang="en-US" b="1" dirty="0"/>
          </a:p>
          <a:p>
            <a:r>
              <a:rPr lang="en-US" b="1" i="1" dirty="0"/>
              <a:t>*</a:t>
            </a:r>
            <a:r>
              <a:rPr lang="en-US" i="1" dirty="0"/>
              <a:t>At</a:t>
            </a:r>
            <a:r>
              <a:rPr lang="en-US" dirty="0"/>
              <a:t> (t = 5L/R), </a:t>
            </a:r>
            <a:r>
              <a:rPr lang="en-US" i="1" dirty="0"/>
              <a:t>current increases to maximum value</a:t>
            </a:r>
          </a:p>
        </p:txBody>
      </p:sp>
    </p:spTree>
    <p:extLst>
      <p:ext uri="{BB962C8B-B14F-4D97-AF65-F5344CB8AC3E}">
        <p14:creationId xmlns:p14="http://schemas.microsoft.com/office/powerpoint/2010/main" val="340082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RL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E66784-B0AF-4542-960C-E95769D5A481}"/>
              </a:ext>
            </a:extLst>
          </p:cNvPr>
          <p:cNvSpPr txBox="1"/>
          <p:nvPr/>
        </p:nvSpPr>
        <p:spPr>
          <a:xfrm>
            <a:off x="5506872" y="3205163"/>
            <a:ext cx="51520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Depleting an inductor’s current using an RL time constant is essentially the same process in reverse</a:t>
            </a:r>
          </a:p>
          <a:p>
            <a:endParaRPr lang="en-US" dirty="0"/>
          </a:p>
          <a:p>
            <a:r>
              <a:rPr lang="en-US" dirty="0"/>
              <a:t>The inductor is </a:t>
            </a:r>
            <a:r>
              <a:rPr lang="en-US" b="1" dirty="0"/>
              <a:t>63.2%</a:t>
            </a:r>
            <a:r>
              <a:rPr lang="en-US" dirty="0"/>
              <a:t> discharged at (t = 1L/R); </a:t>
            </a:r>
            <a:r>
              <a:rPr lang="en-US" b="1" dirty="0"/>
              <a:t>86.5%</a:t>
            </a:r>
            <a:r>
              <a:rPr lang="en-US" dirty="0"/>
              <a:t> at (</a:t>
            </a:r>
            <a:r>
              <a:rPr lang="en-US" b="1" dirty="0"/>
              <a:t>t = 2L/R)</a:t>
            </a:r>
            <a:r>
              <a:rPr lang="en-US" dirty="0"/>
              <a:t>, etc., until it reaches </a:t>
            </a:r>
            <a:r>
              <a:rPr lang="en-US" b="1" dirty="0"/>
              <a:t>(t = 5L/R)</a:t>
            </a:r>
            <a:r>
              <a:rPr lang="en-US" dirty="0"/>
              <a:t>, at which point it is </a:t>
            </a:r>
            <a:r>
              <a:rPr lang="en-US" b="1" dirty="0"/>
              <a:t>99.3%</a:t>
            </a:r>
            <a:r>
              <a:rPr lang="en-US" dirty="0"/>
              <a:t> depleted*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i="1" dirty="0"/>
              <a:t>*</a:t>
            </a:r>
            <a:r>
              <a:rPr lang="en-US" i="1" dirty="0"/>
              <a:t>At</a:t>
            </a:r>
            <a:r>
              <a:rPr lang="en-US" dirty="0"/>
              <a:t> (t = 5</a:t>
            </a:r>
            <a:r>
              <a:rPr lang="en-US" i="1" dirty="0"/>
              <a:t>t</a:t>
            </a:r>
            <a:r>
              <a:rPr lang="en-US" dirty="0"/>
              <a:t>), </a:t>
            </a:r>
            <a:r>
              <a:rPr lang="en-US" i="1" dirty="0"/>
              <a:t>current drops to an immeasurably small value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52FD23-0BEB-4F09-87BF-3D36AF818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3168650"/>
            <a:ext cx="38004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lnSpc>
                <a:spcPct val="120000"/>
              </a:lnSpc>
              <a:buNone/>
            </a:pPr>
            <a:endParaRPr lang="en-US" dirty="0"/>
          </a:p>
          <a:p>
            <a:pPr marL="457200" lvl="1" indent="0">
              <a:lnSpc>
                <a:spcPct val="120000"/>
              </a:lnSpc>
              <a:buNone/>
            </a:pPr>
            <a:endParaRPr lang="en-US" dirty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End of Presentation – Thank you!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3063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E5F4E-A090-4CEC-9B76-62645A138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4" y="851517"/>
            <a:ext cx="6032420" cy="2414197"/>
          </a:xfrm>
        </p:spPr>
        <p:txBody>
          <a:bodyPr anchor="b">
            <a:normAutofit/>
          </a:bodyPr>
          <a:lstStyle/>
          <a:p>
            <a:pPr algn="l"/>
            <a:br>
              <a:rPr lang="en-US" sz="5400" b="1" dirty="0"/>
            </a:br>
            <a:endParaRPr lang="en-US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4143" y="4168140"/>
            <a:ext cx="3241344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endParaRPr lang="en-US" sz="3200" b="1" i="1" dirty="0"/>
          </a:p>
          <a:p>
            <a:pPr algn="l"/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DAEEB-C89E-451E-BAAA-B656557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706" y="5964819"/>
            <a:ext cx="548640" cy="548640"/>
          </a:xfrm>
          <a:prstGeom prst="ellipse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algn="ctr">
              <a:spcAft>
                <a:spcPts val="600"/>
              </a:spcAft>
            </a:pPr>
            <a:fld id="{6D22F896-40B5-4ADD-8801-0D06FADFA095}" type="slidenum">
              <a:rPr lang="en-US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108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21" y="72819"/>
            <a:ext cx="8472575" cy="296876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584FD7-E3AE-4EAB-9B54-0F930FF3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E0641D-E27D-4A2D-99F0-92DBF083649E}"/>
              </a:ext>
            </a:extLst>
          </p:cNvPr>
          <p:cNvSpPr txBox="1"/>
          <p:nvPr/>
        </p:nvSpPr>
        <p:spPr>
          <a:xfrm>
            <a:off x="2220686" y="2481943"/>
            <a:ext cx="778659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>
              <a:solidFill>
                <a:srgbClr val="C00000"/>
              </a:solidFill>
            </a:endParaRPr>
          </a:p>
          <a:p>
            <a:pPr algn="ctr"/>
            <a:endParaRPr lang="en-US" sz="3200" b="1" dirty="0">
              <a:solidFill>
                <a:srgbClr val="C00000"/>
              </a:solidFill>
            </a:endParaRPr>
          </a:p>
          <a:p>
            <a:pPr algn="ctr"/>
            <a:r>
              <a:rPr lang="en-US" sz="3200" b="1" dirty="0">
                <a:solidFill>
                  <a:srgbClr val="C00000"/>
                </a:solidFill>
              </a:rPr>
              <a:t>Questions?</a:t>
            </a:r>
          </a:p>
          <a:p>
            <a:endParaRPr lang="en-US" sz="3200" b="1" dirty="0">
              <a:solidFill>
                <a:srgbClr val="C00000"/>
              </a:solidFill>
            </a:endParaRPr>
          </a:p>
          <a:p>
            <a:endParaRPr lang="en-US" sz="3200" b="1" dirty="0">
              <a:solidFill>
                <a:srgbClr val="C00000"/>
              </a:solidFill>
            </a:endParaRPr>
          </a:p>
          <a:p>
            <a:pPr algn="ctr"/>
            <a:r>
              <a:rPr lang="en-US" sz="2800" dirty="0"/>
              <a:t>You may email questions later to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kq1s@arrl.net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245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DE7E-9A5F-40C3-ACD0-2B08E7DEC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1E7C4-B377-4D72-BC8E-E6E688BBD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Atoms and Molecules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Electrically Neutral –</a:t>
            </a:r>
            <a:r>
              <a:rPr lang="en-US" dirty="0"/>
              <a:t> Atoms and Molecules carry no charge until acted upon a chemical, mechanical, or electrical process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Positively (+) Charged Atom or Molecule =</a:t>
            </a:r>
            <a:r>
              <a:rPr lang="en-US" dirty="0"/>
              <a:t> More protons than electrons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Negatively (-) Charged Atom or Molecule =</a:t>
            </a:r>
            <a:r>
              <a:rPr lang="en-US" dirty="0"/>
              <a:t> More electrons than protons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Ions –</a:t>
            </a:r>
            <a:r>
              <a:rPr lang="en-US" dirty="0"/>
              <a:t> Charged atoms or molecules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Free Electrons –</a:t>
            </a:r>
            <a:r>
              <a:rPr lang="en-US" dirty="0"/>
              <a:t> (Not bound to an atom) because they are negatively (-) charged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A1DCA-CB94-4DB4-9044-D48376E34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200B5F2-04DC-47E1-B960-F320EB368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1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4B919-2684-4F24-8F4F-7EB8FBBCE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4F1A0-AB91-4E8D-B12B-A82E08930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Electrical Charge, Voltage, and Current</a:t>
            </a:r>
          </a:p>
          <a:p>
            <a:pPr lvl="1">
              <a:lnSpc>
                <a:spcPct val="100000"/>
              </a:lnSpc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b="1" dirty="0"/>
              <a:t>Current</a:t>
            </a:r>
            <a:r>
              <a:rPr lang="en-US" dirty="0"/>
              <a:t> – Movement of electrical charge between poles of voltage source</a:t>
            </a:r>
            <a:endParaRPr lang="en-US" i="1" dirty="0"/>
          </a:p>
          <a:p>
            <a:pPr lvl="1">
              <a:lnSpc>
                <a:spcPct val="150000"/>
              </a:lnSpc>
            </a:pPr>
            <a:r>
              <a:rPr lang="en-US" b="1" dirty="0"/>
              <a:t>Current Flow Conventions</a:t>
            </a:r>
          </a:p>
          <a:p>
            <a:pPr lvl="2">
              <a:lnSpc>
                <a:spcPct val="100000"/>
              </a:lnSpc>
            </a:pPr>
            <a:r>
              <a:rPr lang="en-US" b="1" dirty="0"/>
              <a:t>Electron Current </a:t>
            </a:r>
            <a:r>
              <a:rPr lang="en-US" dirty="0"/>
              <a:t>– Negative charges (electrons) move from the negative voltage pole to the positive voltage pole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0FFB5-C32C-453D-8D6F-683E15210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9947BF-B070-49F9-B4A3-08867A5CA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 descr="Conventional Versus Electron Flow">
            <a:extLst>
              <a:ext uri="{FF2B5EF4-FFF2-40B4-BE49-F238E27FC236}">
                <a16:creationId xmlns:a16="http://schemas.microsoft.com/office/drawing/2014/main" id="{697B107C-F507-474C-BA9F-D4AFBE0AA8A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13" y="4148138"/>
            <a:ext cx="4362450" cy="2028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69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F6A72-D30D-4228-ADA2-C4D776FE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E3904-71D6-4E59-AB07-1271ED66A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Electrical Charge, Voltage, and Current</a:t>
            </a:r>
          </a:p>
          <a:p>
            <a:pPr marL="457200" lvl="1" indent="0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b="1" dirty="0"/>
              <a:t>Current Flow Conventions</a:t>
            </a:r>
          </a:p>
          <a:p>
            <a:pPr lvl="2">
              <a:lnSpc>
                <a:spcPct val="100000"/>
              </a:lnSpc>
            </a:pPr>
            <a:r>
              <a:rPr lang="en-US" b="1" dirty="0"/>
              <a:t>Conventional Current </a:t>
            </a:r>
            <a:r>
              <a:rPr lang="en-US" dirty="0"/>
              <a:t>– Positive charges move from the positive voltage pole to the negative voltage pole – Used throughout “The ARRL Handbook”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247E1-0B01-4EDE-B1F1-D13BB9BB9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6DF5611-DE91-4293-AC86-E5CC3B766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 descr="Conventional Versus Electron Flow">
            <a:extLst>
              <a:ext uri="{FF2B5EF4-FFF2-40B4-BE49-F238E27FC236}">
                <a16:creationId xmlns:a16="http://schemas.microsoft.com/office/drawing/2014/main" id="{4A3022B7-A669-4CD4-89EC-9D2A58F2E9C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900" y="4001294"/>
            <a:ext cx="4305300" cy="2028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6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97B1E-1AAE-4233-ACB3-3D3EB5D1D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173C0-F498-41F4-88F2-5AD2E9D9D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Units of Measurement</a:t>
            </a:r>
          </a:p>
          <a:p>
            <a:pPr lvl="1">
              <a:lnSpc>
                <a:spcPct val="150000"/>
              </a:lnSpc>
            </a:pP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Volt (V)</a:t>
            </a:r>
            <a:r>
              <a:rPr lang="en-US" b="1" i="1" dirty="0"/>
              <a:t> – </a:t>
            </a:r>
            <a:r>
              <a:rPr lang="en-US" dirty="0"/>
              <a:t>The difference in electrical protentional between two points</a:t>
            </a:r>
            <a:endParaRPr lang="en-US" b="1" i="1" dirty="0"/>
          </a:p>
          <a:p>
            <a:pPr lvl="1">
              <a:lnSpc>
                <a:spcPct val="150000"/>
              </a:lnSpc>
            </a:pPr>
            <a:r>
              <a:rPr lang="en-US" b="1" dirty="0"/>
              <a:t>Ampere (A)</a:t>
            </a:r>
            <a:r>
              <a:rPr lang="en-US" b="1" i="1" dirty="0"/>
              <a:t> – </a:t>
            </a:r>
            <a:r>
              <a:rPr lang="en-US" dirty="0"/>
              <a:t>Amount of current flow between voltages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Coulomb (C)</a:t>
            </a:r>
            <a:r>
              <a:rPr lang="en-US" b="1" i="1" dirty="0"/>
              <a:t> – </a:t>
            </a:r>
            <a:r>
              <a:rPr lang="en-US" dirty="0"/>
              <a:t>Electrical charge = 6.25 x 10</a:t>
            </a:r>
            <a:r>
              <a:rPr lang="en-US" baseline="30000" dirty="0"/>
              <a:t>18</a:t>
            </a:r>
            <a:r>
              <a:rPr lang="en-US" dirty="0"/>
              <a:t> electrons or protons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BDB01B-6B5F-49E1-A2A6-2ED6F8817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20BA130-054D-4AEC-B757-D777728F9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81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FF8EE-F78C-4F24-B838-4640C8C04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D13C3-341D-41EF-B218-A2669619AC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Types of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20A6E-E798-42EB-AFAC-D06628624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DC7BD4C-4748-41C6-A371-9F5937D93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6DFC92-01C5-4CA8-88B4-E55B399FAFEA}"/>
              </a:ext>
            </a:extLst>
          </p:cNvPr>
          <p:cNvSpPr txBox="1"/>
          <p:nvPr/>
        </p:nvSpPr>
        <p:spPr>
          <a:xfrm>
            <a:off x="4264925" y="2436125"/>
            <a:ext cx="65509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b="1" dirty="0"/>
              <a:t>Direct Current (DC) –</a:t>
            </a:r>
            <a:r>
              <a:rPr lang="en-US" dirty="0"/>
              <a:t> Electrical current allowed by the voltage source to flow in only one direction (e.g., A battery with positive and negative poles)</a:t>
            </a:r>
          </a:p>
          <a:p>
            <a:pPr lvl="1"/>
            <a:endParaRPr lang="en-US" dirty="0"/>
          </a:p>
          <a:p>
            <a:pPr lvl="2"/>
            <a:r>
              <a:rPr lang="en-US" b="1" dirty="0"/>
              <a:t>Steady State DC – </a:t>
            </a:r>
            <a:r>
              <a:rPr lang="en-US" dirty="0"/>
              <a:t>Current is positive relative to zero and does not vary</a:t>
            </a:r>
          </a:p>
          <a:p>
            <a:pPr lvl="2"/>
            <a:endParaRPr lang="en-US" dirty="0"/>
          </a:p>
          <a:p>
            <a:pPr lvl="2"/>
            <a:r>
              <a:rPr lang="en-US" b="1" dirty="0"/>
              <a:t>Pulsating DC – </a:t>
            </a:r>
            <a:r>
              <a:rPr lang="en-US" dirty="0"/>
              <a:t>Current is always positive relative to zero, regardless of variation</a:t>
            </a:r>
          </a:p>
          <a:p>
            <a:pPr lvl="2"/>
            <a:endParaRPr lang="en-US" dirty="0"/>
          </a:p>
          <a:p>
            <a:pPr lvl="2"/>
            <a:r>
              <a:rPr lang="en-US" b="1" dirty="0"/>
              <a:t>Intermittent DC –</a:t>
            </a:r>
            <a:r>
              <a:rPr lang="en-US" dirty="0"/>
              <a:t> Current is positive but periodically reaches zero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B97179-FD87-471D-892C-76480AFB9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96" y="2551498"/>
            <a:ext cx="3225258" cy="13255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8A5CE2-3E6F-42B4-BB9C-2D539EAF3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96" y="4273000"/>
            <a:ext cx="3327764" cy="150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FF8EE-F78C-4F24-B838-4640C8C04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D13C3-341D-41EF-B218-A2669619AC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Types of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20A6E-E798-42EB-AFAC-D06628624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DC7BD4C-4748-41C6-A371-9F5937D93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F91646-F37B-4E9A-87CD-F688A38AB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71" y="2515453"/>
            <a:ext cx="3449187" cy="30936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C623E2-781A-43E1-B830-B4DE566F0B07}"/>
              </a:ext>
            </a:extLst>
          </p:cNvPr>
          <p:cNvSpPr txBox="1"/>
          <p:nvPr/>
        </p:nvSpPr>
        <p:spPr>
          <a:xfrm>
            <a:off x="4592472" y="2879678"/>
            <a:ext cx="63021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/>
          </a:p>
          <a:p>
            <a:r>
              <a:rPr lang="en-US" sz="2000" b="1" dirty="0"/>
              <a:t>Alternating Current (AC) –</a:t>
            </a:r>
            <a:r>
              <a:rPr lang="en-US" sz="2000" dirty="0"/>
              <a:t> Electrical current allowed by the voltage source to flow alternating in both directions (e.g., Regular household current)</a:t>
            </a:r>
            <a:endParaRPr lang="en-US" sz="20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0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A9256-DEEE-4837-8EE3-591C450DA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72CF5A5-5DAC-4F59-A50E-3A09C5F55B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b="1" dirty="0">
                    <a:solidFill>
                      <a:schemeClr val="accent6">
                        <a:lumMod val="50000"/>
                      </a:schemeClr>
                    </a:solidFill>
                  </a:rPr>
                  <a:t>Resistance and Conductance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Conductor –</a:t>
                </a:r>
                <a:r>
                  <a:rPr lang="en-US" dirty="0"/>
                  <a:t> Material in which electrons or ions can move (flow) easily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Insulator –</a:t>
                </a:r>
                <a:r>
                  <a:rPr lang="en-US" dirty="0"/>
                  <a:t> Material within which electrons or ions have difficulty moving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Resistance –</a:t>
                </a:r>
                <a:r>
                  <a:rPr lang="en-US" dirty="0"/>
                  <a:t> Essentially the difficulty that moving charges encounter when flowing in a conductor</a:t>
                </a:r>
                <a:endParaRPr lang="en-US" b="1" dirty="0"/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Resistor –</a:t>
                </a:r>
                <a:r>
                  <a:rPr lang="en-US" dirty="0"/>
                  <a:t> A component made of material exhibiting a certain amount of resistance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Ohms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1" i="1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b="1" dirty="0"/>
                  <a:t>) – </a:t>
                </a:r>
                <a:r>
                  <a:rPr lang="en-US" dirty="0"/>
                  <a:t>The amount of resistance to current flow</a:t>
                </a:r>
                <a:endParaRPr lang="en-US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72CF5A5-5DAC-4F59-A50E-3A09C5F55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081" b="-1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10E06-81B7-4402-8869-9F6754358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4F266F0-F074-4D9F-9863-453701A6E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3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A48F9-FEA6-4F98-9C60-F18B54C7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C8F68-0C28-4630-9B67-0049CBA92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Resistance and Conductance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Conductance (G) –</a:t>
            </a:r>
            <a:r>
              <a:rPr lang="en-US" dirty="0"/>
              <a:t> The reciprocal of resistance (1/R)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Siemens (S) –</a:t>
            </a:r>
            <a:r>
              <a:rPr lang="en-US" dirty="0"/>
              <a:t> The modern unit of measure of conductance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Siemens has replaced the obsolete unit Mho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A resistance of 1 Ohm = conductance of 1 Siemens (1/1)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A resistance of 1,000 Ohms = conductance of 0.001 Siemens (1/1,000)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C5702-CCBF-4FBA-B2C7-F715A267A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0F8107B-4BEB-4949-AE1C-234B40AA7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0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A2FAF-24C2-48BC-BD0F-9460D2671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F64F2DE-7456-4E15-A52F-E99967814E5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en-US" b="1" dirty="0">
                    <a:solidFill>
                      <a:schemeClr val="accent6">
                        <a:lumMod val="50000"/>
                      </a:schemeClr>
                    </a:solidFill>
                  </a:rPr>
                  <a:t>Resistance and Conductance</a:t>
                </a:r>
              </a:p>
              <a:p>
                <a:pPr lvl="1"/>
                <a:endParaRPr lang="en-US" b="1" dirty="0"/>
              </a:p>
              <a:p>
                <a:pPr lvl="1">
                  <a:lnSpc>
                    <a:spcPct val="100000"/>
                  </a:lnSpc>
                </a:pPr>
                <a:r>
                  <a:rPr lang="en-US" dirty="0"/>
                  <a:t>The amount of current that may flow in a conductor when a certain voltage is applied varies with the resistance of the conductor </a:t>
                </a:r>
                <a:r>
                  <a:rPr lang="en-US" b="1" dirty="0"/>
                  <a:t>(Resistivity)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endParaRPr lang="en-US" b="1" dirty="0"/>
              </a:p>
              <a:p>
                <a:pPr lvl="1">
                  <a:lnSpc>
                    <a:spcPct val="100000"/>
                  </a:lnSpc>
                </a:pPr>
                <a:r>
                  <a:rPr lang="en-US" b="1" dirty="0"/>
                  <a:t>1 Ohm (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𝛀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 = </a:t>
                </a:r>
                <a:r>
                  <a:rPr lang="en-US" dirty="0"/>
                  <a:t>Amount of resistance that allows 1 Ampere of current to flow between points having a potential difference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b="1" dirty="0"/>
                  <a:t>Standard of Resistivity – </a:t>
                </a:r>
                <a:r>
                  <a:rPr lang="en-US" dirty="0"/>
                  <a:t>Conductors are compared to annealed copper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b="1" dirty="0"/>
                  <a:t>(See Table 2.1 – </a:t>
                </a:r>
                <a:r>
                  <a:rPr lang="en-US" dirty="0"/>
                  <a:t>Annealed copper = 1.00</a:t>
                </a:r>
                <a:r>
                  <a:rPr lang="en-US" b="1" dirty="0"/>
                  <a:t>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F64F2DE-7456-4E15-A52F-E99967814E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241" r="-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60BBE9-B91B-4AC8-9495-ECF1FC93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69E27B4-440E-41D6-9EF5-5A0837F22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0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08217-CCCD-4A15-9054-C8E18A289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6A263-1ECE-4F03-968F-1E7FCC78B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Instructor : Bill Smith, KQ1S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Amateur Extra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Licensed since 1983 </a:t>
            </a:r>
          </a:p>
          <a:p>
            <a:pPr>
              <a:lnSpc>
                <a:spcPct val="150000"/>
              </a:lnSpc>
            </a:pPr>
            <a:r>
              <a:rPr lang="en-US" i="1" dirty="0"/>
              <a:t>The ARRL Handbook for Radio Communications</a:t>
            </a:r>
            <a:r>
              <a:rPr lang="en-US" dirty="0"/>
              <a:t>, 98</a:t>
            </a:r>
            <a:r>
              <a:rPr lang="en-US" baseline="30000" dirty="0"/>
              <a:t>th</a:t>
            </a:r>
            <a:r>
              <a:rPr lang="en-US" dirty="0"/>
              <a:t> Edition, 2021</a:t>
            </a:r>
          </a:p>
          <a:p>
            <a:pPr>
              <a:lnSpc>
                <a:spcPct val="150000"/>
              </a:lnSpc>
            </a:pPr>
            <a:r>
              <a:rPr lang="en-US" dirty="0"/>
              <a:t>Q &amp; A at end of session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0CC4D-489C-4542-9370-90ECB8115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91E60B-5D5F-4533-9FFE-9C0901476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2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CC0C9-C0E2-4B1D-8966-AB04319B4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EF840-F6BC-4D80-8E61-C9699F3DD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Resistance and Conductance</a:t>
            </a:r>
          </a:p>
          <a:p>
            <a:pPr lvl="1"/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Ohm’s Law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R = E / I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      where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b="1" dirty="0"/>
              <a:t>		R = </a:t>
            </a:r>
            <a:r>
              <a:rPr lang="en-US" dirty="0"/>
              <a:t>Resistance in ohms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b="1" dirty="0"/>
              <a:t>		E =</a:t>
            </a:r>
            <a:r>
              <a:rPr lang="en-US" dirty="0"/>
              <a:t> Voltage (or EMF) in volts</a:t>
            </a:r>
            <a:r>
              <a:rPr lang="en-US" b="1" dirty="0"/>
              <a:t> 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b="1" dirty="0"/>
              <a:t>		I = </a:t>
            </a:r>
            <a:r>
              <a:rPr lang="en-US" dirty="0"/>
              <a:t>Current in amperes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E = I x R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I = E / R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09256-5252-449A-890F-12FDC6DEF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59F467F-A646-4C4D-AF69-B61B16CAF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2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980A-9652-4B83-A5AB-C9CF092E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D9D9C-425B-4038-BEA2-9E2D92ED3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Resistance and Conductance</a:t>
            </a:r>
          </a:p>
          <a:p>
            <a:pPr marL="0" indent="0" algn="ctr">
              <a:buNone/>
            </a:pP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000" b="1" dirty="0"/>
              <a:t>Let’s do a few calculations using the following simple circuit:</a:t>
            </a:r>
          </a:p>
          <a:p>
            <a:pPr lvl="1"/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E38AF0-A128-4C71-AEE4-D1AAD610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052A15-0148-4D2F-86F7-15B79104E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946" y="3683406"/>
            <a:ext cx="3438442" cy="1694835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DEBEC72-5E8B-4FBA-BCBD-390C58615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FFBE9-CB1C-47AD-8C23-DD3887893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E03E0-8C82-4164-9887-3603F2953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Resistance and Conductance</a:t>
            </a:r>
          </a:p>
          <a:p>
            <a:pPr lvl="1"/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en-US" b="1" dirty="0"/>
              <a:t>When E = 150 volts and I = 2.5 amperes, </a:t>
            </a:r>
            <a:r>
              <a:rPr lang="en-US" b="1" i="1" dirty="0"/>
              <a:t>what does R equal?</a:t>
            </a:r>
          </a:p>
          <a:p>
            <a:pPr marL="914400" lvl="2" indent="0">
              <a:buNone/>
            </a:pPr>
            <a:r>
              <a:rPr lang="en-US" b="1" dirty="0"/>
              <a:t>	R = E / I</a:t>
            </a:r>
          </a:p>
          <a:p>
            <a:pPr marL="914400" lvl="2" indent="0">
              <a:buNone/>
            </a:pPr>
            <a:r>
              <a:rPr lang="en-US" dirty="0"/>
              <a:t>	R = 150 / 2.5</a:t>
            </a:r>
          </a:p>
          <a:p>
            <a:pPr marL="914400" lvl="2" indent="0">
              <a:buNone/>
            </a:pPr>
            <a:r>
              <a:rPr lang="en-US" b="1" dirty="0"/>
              <a:t>	R = 60 Ohms</a:t>
            </a:r>
          </a:p>
          <a:p>
            <a:pPr marL="914400" lvl="2" indent="0">
              <a:buNone/>
            </a:pPr>
            <a:endParaRPr lang="en-US" sz="1600" b="1" dirty="0"/>
          </a:p>
          <a:p>
            <a:pPr lvl="1"/>
            <a:r>
              <a:rPr lang="en-US" b="1" dirty="0"/>
              <a:t>When E = 250 volts and R = 5,000 ohms, </a:t>
            </a:r>
            <a:r>
              <a:rPr lang="en-US" b="1" i="1" dirty="0"/>
              <a:t>what does I equal?</a:t>
            </a:r>
          </a:p>
          <a:p>
            <a:pPr marL="914400" lvl="2" indent="0">
              <a:buNone/>
            </a:pPr>
            <a:r>
              <a:rPr lang="en-US" b="1" dirty="0"/>
              <a:t>	I = E / R</a:t>
            </a:r>
          </a:p>
          <a:p>
            <a:pPr marL="914400" lvl="2" indent="0">
              <a:buNone/>
            </a:pPr>
            <a:r>
              <a:rPr lang="en-US" dirty="0"/>
              <a:t>	I = 250 / 5000</a:t>
            </a:r>
          </a:p>
          <a:p>
            <a:pPr marL="914400" lvl="2" indent="0">
              <a:buNone/>
            </a:pPr>
            <a:r>
              <a:rPr lang="en-US" b="1" dirty="0"/>
              <a:t>	I = </a:t>
            </a:r>
            <a:r>
              <a:rPr lang="en-US" dirty="0"/>
              <a:t>0.050 Amperes</a:t>
            </a:r>
            <a:r>
              <a:rPr lang="en-US" b="1" dirty="0"/>
              <a:t> </a:t>
            </a:r>
            <a:r>
              <a:rPr lang="en-US" dirty="0"/>
              <a:t>or </a:t>
            </a:r>
            <a:r>
              <a:rPr lang="en-US" b="1" dirty="0"/>
              <a:t>50 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10E50-6644-49CE-B0CD-26EA622AE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227E24E-E6A0-461A-9C38-2E34F45BC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DA2BD1-B0DA-4DBB-B526-442630293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402" y="4974619"/>
            <a:ext cx="2790967" cy="137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DB4C5-DC58-44B8-82FD-4082D4857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4A79A-91CF-484F-BFFC-3E2F69FBC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Resistance and Conductance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b="1" dirty="0"/>
              <a:t>When I = 5 amperes and R = 250 ohms, </a:t>
            </a:r>
            <a:r>
              <a:rPr lang="en-US" b="1" i="1" dirty="0"/>
              <a:t>what does E equal?</a:t>
            </a:r>
          </a:p>
          <a:p>
            <a:pPr lvl="2"/>
            <a:endParaRPr lang="en-US" b="1" i="1" dirty="0"/>
          </a:p>
          <a:p>
            <a:pPr marL="914400" lvl="2" indent="0">
              <a:buNone/>
            </a:pPr>
            <a:r>
              <a:rPr lang="en-US" b="1" dirty="0"/>
              <a:t>	E = I x R</a:t>
            </a:r>
          </a:p>
          <a:p>
            <a:pPr marL="914400" lvl="2" indent="0">
              <a:buNone/>
            </a:pPr>
            <a:r>
              <a:rPr lang="en-US" dirty="0"/>
              <a:t>	E = 5 x 250 </a:t>
            </a:r>
          </a:p>
          <a:p>
            <a:pPr marL="914400" lvl="2" indent="0">
              <a:buNone/>
            </a:pPr>
            <a:r>
              <a:rPr lang="en-US" b="1" dirty="0"/>
              <a:t>	E = 1250 Volts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60292-012D-4ECE-AC31-39E2DE281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71CC1FB-F680-45C3-8772-52ACE2FE0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FDC3B6-AB00-486D-8CCB-99C34A589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51" y="4980661"/>
            <a:ext cx="2790967" cy="137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80CF5-4907-4D8E-8CF1-25A10CE4A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6F364-7876-4825-81F2-27202CB0E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sz="2000" b="1" dirty="0"/>
              <a:t>Nodes –</a:t>
            </a:r>
            <a:r>
              <a:rPr lang="en-US" sz="2000" dirty="0"/>
              <a:t> Any point in a circuit at which current can divide between paths</a:t>
            </a:r>
          </a:p>
          <a:p>
            <a:pPr lvl="1">
              <a:lnSpc>
                <a:spcPct val="100000"/>
              </a:lnSpc>
            </a:pPr>
            <a:r>
              <a:rPr lang="en-US" sz="2000" b="1" dirty="0"/>
              <a:t>Loops –</a:t>
            </a:r>
            <a:r>
              <a:rPr lang="en-US" sz="2000" dirty="0"/>
              <a:t> A series of branches making a complete current path from the voltage source back to the opposite side of the voltage source</a:t>
            </a:r>
          </a:p>
          <a:p>
            <a:pPr lvl="1">
              <a:lnSpc>
                <a:spcPct val="100000"/>
              </a:lnSpc>
            </a:pPr>
            <a:r>
              <a:rPr lang="en-US" sz="2000" b="1" dirty="0"/>
              <a:t>Branches –</a:t>
            </a:r>
            <a:r>
              <a:rPr lang="en-US" sz="2000" dirty="0"/>
              <a:t> Any unique conducting path between nodes</a:t>
            </a:r>
            <a:endParaRPr lang="en-US" sz="2000" b="1" dirty="0"/>
          </a:p>
          <a:p>
            <a:pPr marL="457200" lvl="1" indent="0">
              <a:lnSpc>
                <a:spcPct val="100000"/>
              </a:lnSpc>
              <a:buNone/>
            </a:pPr>
            <a:endParaRPr lang="en-US" sz="2000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815C1-8FA5-485A-A9C2-687979BC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DBDBB92-D9B9-42C7-8EFF-17DDA9D2F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C985E5-C2D9-477F-BA53-513D64176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478" y="4301048"/>
            <a:ext cx="4287280" cy="209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7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E1023-2B42-4AB6-AB81-07E4C407A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59AF6-C97B-40EA-8F3D-C365AD120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872BB-A642-40F3-BF21-51D24E785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B9100C-D255-40EF-9AA9-5BA1F1644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758" y="2433638"/>
            <a:ext cx="7658100" cy="3743325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47DBCAD-03B8-4E36-A6FD-90FF04843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50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301D79-A25A-4F47-A286-08B154ED85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en-US" b="1" dirty="0">
                    <a:solidFill>
                      <a:schemeClr val="accent6">
                        <a:lumMod val="50000"/>
                      </a:schemeClr>
                    </a:solidFill>
                  </a:rPr>
                  <a:t>Basic Circuit Principles</a:t>
                </a:r>
              </a:p>
              <a:p>
                <a:pPr marL="0" indent="0" algn="ctr">
                  <a:buNone/>
                </a:pPr>
                <a:r>
                  <a:rPr lang="en-US" sz="2800" b="1" dirty="0"/>
                  <a:t>Resistors in Parallel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lvl="1">
                  <a:lnSpc>
                    <a:spcPct val="150000"/>
                  </a:lnSpc>
                </a:pPr>
                <a:r>
                  <a:rPr lang="en-US" dirty="0"/>
                  <a:t>Resistors in parallel can be represented as a single </a:t>
                </a:r>
                <a:r>
                  <a:rPr lang="en-US" b="1" i="1" dirty="0"/>
                  <a:t>equivalent resistance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dirty="0"/>
                  <a:t>The </a:t>
                </a:r>
                <a:r>
                  <a:rPr lang="en-US" b="1" i="1" dirty="0"/>
                  <a:t>equivalent resistance</a:t>
                </a:r>
                <a:r>
                  <a:rPr lang="en-US" dirty="0"/>
                  <a:t> will be a value less than the lowest resistor value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dirty="0"/>
                  <a:t>If all parallel resistors have the same value, divide the resistor value by number of resistors to find parallel resistance value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b="1" dirty="0"/>
                  <a:t>Example:</a:t>
                </a:r>
                <a:r>
                  <a:rPr lang="en-US" dirty="0"/>
                  <a:t> five 25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b="0" dirty="0"/>
                  <a:t> resistors in parallel = 25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b="0" dirty="0"/>
                  <a:t> / 5 = 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301D79-A25A-4F47-A286-08B154ED85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2585B0-E4E0-4D44-9F27-D2D083388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FAB8C4-C7A0-4229-990E-0006DB1E1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55" y="1646238"/>
            <a:ext cx="3056670" cy="164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7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Resistors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D9A345-02AE-4050-AD1F-6A6DDE418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176" y="4220279"/>
            <a:ext cx="4152900" cy="11334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642232" y="2927617"/>
            <a:ext cx="56093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dirty="0"/>
              <a:t>The formula for finding </a:t>
            </a:r>
            <a:r>
              <a:rPr lang="en-US" sz="2000" b="1" i="1" dirty="0"/>
              <a:t>equivalent resistance</a:t>
            </a:r>
            <a:r>
              <a:rPr lang="en-US" sz="2000" dirty="0"/>
              <a:t>, sometimes referred to as the </a:t>
            </a:r>
            <a:r>
              <a:rPr lang="en-US" sz="2000" b="1" i="1" dirty="0"/>
              <a:t>Reciprocal of Reciprocals</a:t>
            </a:r>
            <a:r>
              <a:rPr lang="en-US" sz="2000" dirty="0"/>
              <a:t> formula:</a:t>
            </a:r>
            <a:endParaRPr lang="en-US" sz="2000" b="1" i="1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C395CFB-D476-44E7-8A0A-3C022295E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3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Resistors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129C50-42E3-4635-881C-3A2B3B02A324}"/>
                  </a:ext>
                </a:extLst>
              </p:cNvPr>
              <p:cNvSpPr txBox="1"/>
              <p:nvPr/>
            </p:nvSpPr>
            <p:spPr>
              <a:xfrm>
                <a:off x="3181190" y="2927617"/>
                <a:ext cx="607038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  <a:p>
                <a:r>
                  <a:rPr lang="en-US" sz="2400" b="1" dirty="0"/>
                  <a:t>Example: </a:t>
                </a:r>
                <a:r>
                  <a:rPr lang="en-US" sz="2400" dirty="0"/>
                  <a:t>Given three resistors in parallel (5.0 k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𝛺</m:t>
                    </m:r>
                  </m:oMath>
                </a14:m>
                <a:r>
                  <a:rPr lang="en-US" sz="2400" dirty="0"/>
                  <a:t> + 20.0 k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𝛺</m:t>
                    </m:r>
                  </m:oMath>
                </a14:m>
                <a:r>
                  <a:rPr lang="en-US" sz="2400" dirty="0"/>
                  <a:t> + 8.0 k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𝛺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i="1" dirty="0"/>
                  <a:t> – </a:t>
                </a:r>
                <a:r>
                  <a:rPr lang="en-US" sz="2400" b="1" i="1" dirty="0"/>
                  <a:t>What is </a:t>
                </a:r>
                <a:r>
                  <a:rPr lang="en-US" sz="2400" b="1" i="1" dirty="0" err="1"/>
                  <a:t>R</a:t>
                </a:r>
                <a:r>
                  <a:rPr lang="en-US" sz="2400" b="1" i="1" baseline="-25000" dirty="0" err="1"/>
                  <a:t>equiv</a:t>
                </a:r>
                <a:r>
                  <a:rPr lang="en-US" sz="2400" b="1" dirty="0"/>
                  <a:t>?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129C50-42E3-4635-881C-3A2B3B02A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190" y="2927617"/>
                <a:ext cx="6070386" cy="1107996"/>
              </a:xfrm>
              <a:prstGeom prst="rect">
                <a:avLst/>
              </a:prstGeom>
              <a:blipFill>
                <a:blip r:embed="rId2"/>
                <a:stretch>
                  <a:fillRect l="-160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61AEFC87-9461-4374-81DC-BFB5C235A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031" y="4411516"/>
            <a:ext cx="3857625" cy="112395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1C422B-7953-434E-BE6E-59FB774465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2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Resistors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104350" y="2927617"/>
            <a:ext cx="61472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dirty="0"/>
              <a:t>If </a:t>
            </a:r>
            <a:r>
              <a:rPr lang="en-US" sz="2000" b="1" dirty="0"/>
              <a:t>only two resistors in parallel</a:t>
            </a:r>
            <a:r>
              <a:rPr lang="en-US" sz="2000" dirty="0"/>
              <a:t>, then the following formula can be used. (</a:t>
            </a:r>
            <a:r>
              <a:rPr lang="en-US" sz="2000" i="1" dirty="0"/>
              <a:t>This can also be used to combine parallel resistors two at a time to keep from having to do the Reciprocal of Reciprocals formula</a:t>
            </a:r>
            <a:r>
              <a:rPr lang="en-US" sz="2000" dirty="0"/>
              <a:t>)</a:t>
            </a:r>
            <a:endParaRPr lang="en-US" sz="2000" b="1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17BEC7-FA96-46E5-BC33-AFF7118EF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398" y="4863360"/>
            <a:ext cx="2333625" cy="8382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588851-19AB-4DE8-96F3-79CF684FC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A596D-9485-4C24-811C-E1A77DAD1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Course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8BEB2-2B7E-4F23-A1F9-178747D6D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>
              <a:lnSpc>
                <a:spcPct val="150000"/>
              </a:lnSpc>
            </a:pPr>
            <a:r>
              <a:rPr lang="en-US" sz="2400" b="1" dirty="0"/>
              <a:t>Mathematics Review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Electricity, Power, and Energy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Basic Circuit Principles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Resistance, Conductance, Capacitance, and Inductance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Kirchhoff’s Laws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Thevenin’s and Norton’s Theorems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Power and 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CBCED-DEC7-4FF7-94F0-58681D19D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C969557-41BB-4348-999C-6C3A49990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3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6C791-663A-4838-8A5A-C48293CC8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2C231-D1E7-4546-AA93-A096D6E61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r>
              <a:rPr lang="en-US" b="1" dirty="0"/>
              <a:t>Kirchhoff’s </a:t>
            </a:r>
            <a:r>
              <a:rPr lang="en-US" b="1" u="sng" dirty="0"/>
              <a:t>Current</a:t>
            </a:r>
            <a:r>
              <a:rPr lang="en-US" b="1" dirty="0"/>
              <a:t> Law –</a:t>
            </a:r>
            <a:r>
              <a:rPr lang="en-US" dirty="0"/>
              <a:t> </a:t>
            </a:r>
            <a:r>
              <a:rPr lang="en-US" i="1" dirty="0"/>
              <a:t>The sum of all currents flowing into a node and all currents flowing out of a node is equal to zero.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For resistors in parallel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Expressed Mathematically 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(I</a:t>
            </a:r>
            <a:r>
              <a:rPr lang="en-US" baseline="-25000" dirty="0"/>
              <a:t>in1</a:t>
            </a:r>
            <a:r>
              <a:rPr lang="en-US" dirty="0"/>
              <a:t> + I</a:t>
            </a:r>
            <a:r>
              <a:rPr lang="en-US" baseline="-25000" dirty="0"/>
              <a:t>in2</a:t>
            </a:r>
            <a:r>
              <a:rPr lang="en-US" dirty="0"/>
              <a:t> + …) – (I</a:t>
            </a:r>
            <a:r>
              <a:rPr lang="en-US" baseline="-25000" dirty="0"/>
              <a:t>out1</a:t>
            </a:r>
            <a:r>
              <a:rPr lang="en-US" dirty="0"/>
              <a:t> + I</a:t>
            </a:r>
            <a:r>
              <a:rPr lang="en-US" baseline="-25000" dirty="0"/>
              <a:t>out2</a:t>
            </a:r>
            <a:r>
              <a:rPr lang="en-US" dirty="0"/>
              <a:t> + …) = 0</a:t>
            </a:r>
            <a:r>
              <a:rPr lang="en-US" b="1" dirty="0"/>
              <a:t>  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	or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(I</a:t>
            </a:r>
            <a:r>
              <a:rPr lang="en-US" baseline="-25000" dirty="0"/>
              <a:t>in1</a:t>
            </a:r>
            <a:r>
              <a:rPr lang="en-US" dirty="0"/>
              <a:t> + I</a:t>
            </a:r>
            <a:r>
              <a:rPr lang="en-US" baseline="-25000" dirty="0"/>
              <a:t>in2</a:t>
            </a:r>
            <a:r>
              <a:rPr lang="en-US" dirty="0"/>
              <a:t> + …) = (I</a:t>
            </a:r>
            <a:r>
              <a:rPr lang="en-US" baseline="-25000" dirty="0"/>
              <a:t>out1</a:t>
            </a:r>
            <a:r>
              <a:rPr lang="en-US" dirty="0"/>
              <a:t> + I</a:t>
            </a:r>
            <a:r>
              <a:rPr lang="en-US" baseline="-25000" dirty="0"/>
              <a:t>out2</a:t>
            </a:r>
            <a:r>
              <a:rPr lang="en-US" dirty="0"/>
              <a:t> + …)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6875B-4183-4F92-8A0C-1D5319E6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F171286-7DEE-4E34-8C24-E57CE0B19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4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6740-48DD-447A-BD53-0F31E9D04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8EE49-4949-4359-B098-3BD978935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400" b="1" dirty="0"/>
              <a:t>Kirchhoff’s </a:t>
            </a:r>
            <a:r>
              <a:rPr lang="en-US" sz="2400" b="1" u="sng" dirty="0"/>
              <a:t>Current</a:t>
            </a:r>
            <a:r>
              <a:rPr lang="en-US" sz="2400" b="1" dirty="0"/>
              <a:t> Law Example</a:t>
            </a:r>
          </a:p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B06CA-BA95-47CA-9079-963F1451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0A7A1D-EA15-47DC-BE35-8AE6DD9D0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38" y="2797669"/>
            <a:ext cx="4648200" cy="31718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/>
              <p:nvPr/>
            </p:nvSpPr>
            <p:spPr>
              <a:xfrm>
                <a:off x="5486399" y="2927617"/>
                <a:ext cx="5486401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Calculate current flow through each resistor (</a:t>
                </a:r>
                <a:r>
                  <a:rPr lang="en-US" b="1" dirty="0" err="1"/>
                  <a:t>I</a:t>
                </a:r>
                <a:r>
                  <a:rPr lang="en-US" b="1" baseline="-25000" dirty="0" err="1"/>
                  <a:t>x</a:t>
                </a:r>
                <a:r>
                  <a:rPr lang="en-US" b="1" dirty="0"/>
                  <a:t>) and circuit current total (</a:t>
                </a:r>
                <a:r>
                  <a:rPr lang="en-US" b="1" dirty="0" err="1"/>
                  <a:t>I</a:t>
                </a:r>
                <a:r>
                  <a:rPr lang="en-US" b="1" baseline="-25000" dirty="0" err="1"/>
                  <a:t>Total</a:t>
                </a:r>
                <a:r>
                  <a:rPr lang="en-US" b="1" dirty="0"/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E </a:t>
                </a:r>
                <a:r>
                  <a:rPr lang="en-US" dirty="0"/>
                  <a:t>=</a:t>
                </a:r>
                <a:r>
                  <a:rPr lang="en-US" b="1" dirty="0"/>
                  <a:t> </a:t>
                </a:r>
                <a:r>
                  <a:rPr lang="en-US" dirty="0"/>
                  <a:t>250 Volts</a:t>
                </a:r>
              </a:p>
              <a:p>
                <a:r>
                  <a:rPr lang="en-US" b="1" dirty="0"/>
                  <a:t>R</a:t>
                </a:r>
                <a:r>
                  <a:rPr lang="en-US" b="1" baseline="-25000" dirty="0"/>
                  <a:t>1</a:t>
                </a:r>
                <a:r>
                  <a:rPr lang="en-US" b="1" dirty="0"/>
                  <a:t> </a:t>
                </a:r>
                <a:r>
                  <a:rPr lang="en-US" dirty="0"/>
                  <a:t>= 5.0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;  </a:t>
                </a:r>
                <a:r>
                  <a:rPr lang="en-US" b="1" dirty="0"/>
                  <a:t>I</a:t>
                </a:r>
                <a:r>
                  <a:rPr lang="en-US" b="1" baseline="-25000" dirty="0"/>
                  <a:t>1</a:t>
                </a:r>
                <a:r>
                  <a:rPr lang="en-US" b="1" dirty="0"/>
                  <a:t> </a:t>
                </a:r>
                <a:r>
                  <a:rPr lang="en-US" dirty="0"/>
                  <a:t>= E/R</a:t>
                </a:r>
                <a:r>
                  <a:rPr lang="en-US" baseline="-25000" dirty="0"/>
                  <a:t>1</a:t>
                </a:r>
                <a:r>
                  <a:rPr lang="en-US" dirty="0"/>
                  <a:t> = 250/5.0k = 50.0 mA</a:t>
                </a:r>
              </a:p>
              <a:p>
                <a:r>
                  <a:rPr lang="en-US" b="1" dirty="0"/>
                  <a:t>R</a:t>
                </a:r>
                <a:r>
                  <a:rPr lang="en-US" b="1" baseline="-25000" dirty="0"/>
                  <a:t>2</a:t>
                </a:r>
                <a:r>
                  <a:rPr lang="en-US" b="1" dirty="0"/>
                  <a:t> </a:t>
                </a:r>
                <a:r>
                  <a:rPr lang="en-US" dirty="0"/>
                  <a:t>= 20.0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;  </a:t>
                </a:r>
                <a:r>
                  <a:rPr lang="en-US" b="1" dirty="0"/>
                  <a:t>I</a:t>
                </a:r>
                <a:r>
                  <a:rPr lang="en-US" b="1" baseline="-25000" dirty="0"/>
                  <a:t>2</a:t>
                </a:r>
                <a:r>
                  <a:rPr lang="en-US" b="1" dirty="0"/>
                  <a:t> </a:t>
                </a:r>
                <a:r>
                  <a:rPr lang="en-US" dirty="0"/>
                  <a:t>= E/R</a:t>
                </a:r>
                <a:r>
                  <a:rPr lang="en-US" baseline="-25000" dirty="0"/>
                  <a:t>2</a:t>
                </a:r>
                <a:r>
                  <a:rPr lang="en-US" dirty="0"/>
                  <a:t> = 250/20.0k = 12.5 mA</a:t>
                </a:r>
              </a:p>
              <a:p>
                <a:r>
                  <a:rPr lang="en-US" b="1" dirty="0"/>
                  <a:t>R</a:t>
                </a:r>
                <a:r>
                  <a:rPr lang="en-US" b="1" baseline="-25000" dirty="0"/>
                  <a:t>3</a:t>
                </a:r>
                <a:r>
                  <a:rPr lang="en-US" b="1" dirty="0"/>
                  <a:t> =</a:t>
                </a:r>
                <a:r>
                  <a:rPr lang="en-US" dirty="0"/>
                  <a:t> 8.0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;  </a:t>
                </a:r>
                <a:r>
                  <a:rPr lang="en-US" b="1" dirty="0"/>
                  <a:t>I</a:t>
                </a:r>
                <a:r>
                  <a:rPr lang="en-US" b="1" baseline="-25000" dirty="0"/>
                  <a:t>3</a:t>
                </a:r>
                <a:r>
                  <a:rPr lang="en-US" b="1" dirty="0"/>
                  <a:t> </a:t>
                </a:r>
                <a:r>
                  <a:rPr lang="en-US" dirty="0"/>
                  <a:t>= E/R</a:t>
                </a:r>
                <a:r>
                  <a:rPr lang="en-US" baseline="-25000" dirty="0"/>
                  <a:t>3</a:t>
                </a:r>
                <a:r>
                  <a:rPr lang="en-US" dirty="0"/>
                  <a:t> = 250/8.0k = 31.2 mA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 err="1"/>
                  <a:t>I</a:t>
                </a:r>
                <a:r>
                  <a:rPr lang="en-US" b="1" baseline="-25000" dirty="0" err="1"/>
                  <a:t>Total</a:t>
                </a:r>
                <a:r>
                  <a:rPr lang="en-US" b="1" dirty="0"/>
                  <a:t> </a:t>
                </a:r>
                <a:r>
                  <a:rPr lang="en-US" dirty="0"/>
                  <a:t>=</a:t>
                </a:r>
                <a:r>
                  <a:rPr lang="en-US" b="1" dirty="0"/>
                  <a:t> </a:t>
                </a:r>
                <a:r>
                  <a:rPr lang="en-US" dirty="0"/>
                  <a:t>50.0 mA + 12.5 mA + 31.2 mA </a:t>
                </a:r>
                <a:r>
                  <a:rPr lang="en-US" b="1" dirty="0"/>
                  <a:t>= 93.7 mA</a:t>
                </a:r>
              </a:p>
              <a:p>
                <a:endParaRPr lang="en-US" b="1" dirty="0"/>
              </a:p>
              <a:p>
                <a:r>
                  <a:rPr lang="en-US" b="1" dirty="0" err="1"/>
                  <a:t>I</a:t>
                </a:r>
                <a:r>
                  <a:rPr lang="en-US" b="1" baseline="-25000" dirty="0" err="1"/>
                  <a:t>in</a:t>
                </a:r>
                <a:r>
                  <a:rPr lang="en-US" b="1" dirty="0"/>
                  <a:t> (93.7 mA) – </a:t>
                </a:r>
                <a:r>
                  <a:rPr lang="en-US" b="1" dirty="0" err="1"/>
                  <a:t>I</a:t>
                </a:r>
                <a:r>
                  <a:rPr lang="en-US" b="1" baseline="-25000" dirty="0" err="1"/>
                  <a:t>out</a:t>
                </a:r>
                <a:r>
                  <a:rPr lang="en-US" b="1" dirty="0"/>
                  <a:t> (93.7 mA) = 0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399" y="2927617"/>
                <a:ext cx="5486401" cy="2862322"/>
              </a:xfrm>
              <a:prstGeom prst="rect">
                <a:avLst/>
              </a:prstGeom>
              <a:blipFill>
                <a:blip r:embed="rId3"/>
                <a:stretch>
                  <a:fillRect l="-889" t="-1064" b="-23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BA06EA-572B-4D7B-BF15-B94334814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8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301D79-A25A-4F47-A286-08B154ED85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en-US" b="1" dirty="0">
                    <a:solidFill>
                      <a:schemeClr val="accent6">
                        <a:lumMod val="50000"/>
                      </a:schemeClr>
                    </a:solidFill>
                  </a:rPr>
                  <a:t>Basic Circuit Principles</a:t>
                </a:r>
              </a:p>
              <a:p>
                <a:pPr marL="0" indent="0" algn="ctr">
                  <a:buNone/>
                </a:pPr>
                <a:r>
                  <a:rPr lang="en-US" sz="2800" b="1" dirty="0"/>
                  <a:t>Resistors in Series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lvl="1">
                  <a:lnSpc>
                    <a:spcPct val="150000"/>
                  </a:lnSpc>
                </a:pPr>
                <a:r>
                  <a:rPr lang="en-US" dirty="0"/>
                  <a:t>Resistors in series can be represented as a single </a:t>
                </a:r>
                <a:r>
                  <a:rPr lang="en-US" b="1" i="1" dirty="0"/>
                  <a:t>equivalent resistance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dirty="0"/>
                  <a:t>The </a:t>
                </a:r>
                <a:r>
                  <a:rPr lang="en-US" b="1" i="1" dirty="0"/>
                  <a:t>equivalent resistance</a:t>
                </a:r>
                <a:r>
                  <a:rPr lang="en-US" dirty="0"/>
                  <a:t> will be the sum of the individual resistors</a:t>
                </a:r>
              </a:p>
              <a:p>
                <a:pPr marL="914400" lvl="2" indent="0">
                  <a:lnSpc>
                    <a:spcPct val="150000"/>
                  </a:lnSpc>
                  <a:buNone/>
                </a:pPr>
                <a:r>
                  <a:rPr lang="en-US" b="1" dirty="0"/>
                  <a:t>	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equiv</a:t>
                </a:r>
                <a:r>
                  <a:rPr lang="en-US" b="1" dirty="0"/>
                  <a:t> = R</a:t>
                </a:r>
                <a:r>
                  <a:rPr lang="en-US" b="1" baseline="-25000" dirty="0"/>
                  <a:t>1</a:t>
                </a:r>
                <a:r>
                  <a:rPr lang="en-US" b="1" dirty="0"/>
                  <a:t> + R</a:t>
                </a:r>
                <a:r>
                  <a:rPr lang="en-US" b="1" baseline="-25000" dirty="0"/>
                  <a:t>2</a:t>
                </a:r>
                <a:r>
                  <a:rPr lang="en-US" b="1" dirty="0"/>
                  <a:t> + R</a:t>
                </a:r>
                <a:r>
                  <a:rPr lang="en-US" b="1" baseline="-25000" dirty="0"/>
                  <a:t>3</a:t>
                </a:r>
                <a:r>
                  <a:rPr lang="en-US" b="1" dirty="0"/>
                  <a:t> + …</a:t>
                </a:r>
              </a:p>
              <a:p>
                <a:pPr marL="914400" lvl="2" indent="0">
                  <a:lnSpc>
                    <a:spcPct val="150000"/>
                  </a:lnSpc>
                  <a:buNone/>
                </a:pPr>
                <a:r>
                  <a:rPr lang="en-US" b="1" dirty="0"/>
                  <a:t>	Example: 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equiv</a:t>
                </a:r>
                <a:r>
                  <a:rPr lang="en-US" b="1" dirty="0"/>
                  <a:t> </a:t>
                </a:r>
                <a:r>
                  <a:rPr lang="en-US" dirty="0"/>
                  <a:t>= 5.0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+ 20.0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+ 8.0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= 33 k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𝛀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301D79-A25A-4F47-A286-08B154ED85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045CBC3-6581-4582-959C-4F45DFA02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E10096-BBDC-4AB0-AAAB-2E5B2D577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982" y="1486068"/>
            <a:ext cx="1865977" cy="206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7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155-40FD-401B-A5CE-494195BE3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953869-AD3E-4D15-9F4E-027CB0BEF5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lvl="1">
              <a:lnSpc>
                <a:spcPct val="100000"/>
              </a:lnSpc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b="1" dirty="0"/>
              <a:t>Kirchhoff’s </a:t>
            </a:r>
            <a:r>
              <a:rPr lang="en-US" b="1" u="sng" dirty="0"/>
              <a:t>Voltage</a:t>
            </a:r>
            <a:r>
              <a:rPr lang="en-US" b="1" dirty="0"/>
              <a:t> Law –</a:t>
            </a:r>
            <a:r>
              <a:rPr lang="en-US" dirty="0"/>
              <a:t> </a:t>
            </a:r>
            <a:r>
              <a:rPr lang="en-US" i="1" dirty="0"/>
              <a:t>The sum of all voltages around a closed current loop is zero.</a:t>
            </a:r>
          </a:p>
          <a:p>
            <a:pPr lvl="1">
              <a:lnSpc>
                <a:spcPct val="100000"/>
              </a:lnSpc>
            </a:pPr>
            <a:r>
              <a:rPr lang="en-US" b="1" i="1" dirty="0"/>
              <a:t>Used for resistors in series</a:t>
            </a:r>
            <a:endParaRPr lang="en-US" i="1" dirty="0"/>
          </a:p>
          <a:p>
            <a:pPr lvl="1">
              <a:lnSpc>
                <a:spcPct val="150000"/>
              </a:lnSpc>
            </a:pPr>
            <a:r>
              <a:rPr lang="en-US" b="1" dirty="0"/>
              <a:t>Expressed Mathematically 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sz="2000" dirty="0"/>
              <a:t>	</a:t>
            </a:r>
            <a:r>
              <a:rPr lang="en-US" dirty="0"/>
              <a:t>E</a:t>
            </a:r>
            <a:r>
              <a:rPr lang="en-US" baseline="-25000" dirty="0"/>
              <a:t>1</a:t>
            </a:r>
            <a:r>
              <a:rPr lang="en-US" dirty="0"/>
              <a:t> + E</a:t>
            </a:r>
            <a:r>
              <a:rPr lang="en-US" baseline="-25000" dirty="0"/>
              <a:t>2</a:t>
            </a:r>
            <a:r>
              <a:rPr lang="en-US" dirty="0"/>
              <a:t> + E</a:t>
            </a:r>
            <a:r>
              <a:rPr lang="en-US" baseline="-25000" dirty="0"/>
              <a:t>3</a:t>
            </a:r>
            <a:r>
              <a:rPr lang="en-US" dirty="0"/>
              <a:t> + ... = 0</a:t>
            </a:r>
            <a:r>
              <a:rPr lang="en-US" b="1" dirty="0"/>
              <a:t>  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	or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(E</a:t>
            </a:r>
            <a:r>
              <a:rPr lang="en-US" baseline="-25000" dirty="0"/>
              <a:t>source1</a:t>
            </a:r>
            <a:r>
              <a:rPr lang="en-US" dirty="0"/>
              <a:t> + E</a:t>
            </a:r>
            <a:r>
              <a:rPr lang="en-US" baseline="-25000" dirty="0"/>
              <a:t>source2</a:t>
            </a:r>
            <a:r>
              <a:rPr lang="en-US" dirty="0"/>
              <a:t> + …) = (E</a:t>
            </a:r>
            <a:r>
              <a:rPr lang="en-US" baseline="-25000" dirty="0"/>
              <a:t>sink1</a:t>
            </a:r>
            <a:r>
              <a:rPr lang="en-US" dirty="0"/>
              <a:t> + E</a:t>
            </a:r>
            <a:r>
              <a:rPr lang="en-US" baseline="-25000" dirty="0"/>
              <a:t>sink2</a:t>
            </a:r>
            <a:r>
              <a:rPr lang="en-US" dirty="0"/>
              <a:t> + …)</a:t>
            </a:r>
          </a:p>
          <a:p>
            <a:pPr marL="1371600" lvl="3" indent="0">
              <a:lnSpc>
                <a:spcPct val="150000"/>
              </a:lnSpc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3A1AF-B8A0-4942-991D-A466D053C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D38B3E7-C71A-400F-A302-8048D7ACA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1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6740-48DD-447A-BD53-0F31E9D04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8EE49-4949-4359-B098-3BD978935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400" b="1" dirty="0"/>
              <a:t>Kirchhoff’s </a:t>
            </a:r>
            <a:r>
              <a:rPr lang="en-US" sz="2400" b="1" u="sng" dirty="0"/>
              <a:t>Voltage</a:t>
            </a:r>
            <a:r>
              <a:rPr lang="en-US" sz="2400" b="1" dirty="0"/>
              <a:t> Law Example</a:t>
            </a:r>
          </a:p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B06CA-BA95-47CA-9079-963F1451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/>
              <p:nvPr/>
            </p:nvSpPr>
            <p:spPr>
              <a:xfrm>
                <a:off x="4787821" y="2927617"/>
                <a:ext cx="6565979" cy="2542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dirty="0"/>
                  <a:t>1.</a:t>
                </a:r>
                <a:r>
                  <a:rPr lang="en-US" b="1" i="1" dirty="0"/>
                  <a:t> Solve for current</a:t>
                </a:r>
                <a:r>
                  <a:rPr lang="en-US" b="1" dirty="0"/>
                  <a:t> (I)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</a:t>
                </a:r>
                <a:r>
                  <a:rPr lang="en-US" b="1" dirty="0" err="1"/>
                  <a:t>V</a:t>
                </a:r>
                <a:r>
                  <a:rPr lang="en-US" b="1" baseline="-25000" dirty="0" err="1"/>
                  <a:t>Batt</a:t>
                </a:r>
                <a:r>
                  <a:rPr lang="en-US" b="1" dirty="0"/>
                  <a:t> </a:t>
                </a:r>
                <a:r>
                  <a:rPr lang="en-US" dirty="0"/>
                  <a:t>=</a:t>
                </a:r>
                <a:r>
                  <a:rPr lang="en-US" b="1" dirty="0"/>
                  <a:t> </a:t>
                </a:r>
                <a:r>
                  <a:rPr lang="en-US" dirty="0"/>
                  <a:t>250 Volts; </a:t>
                </a:r>
                <a:r>
                  <a:rPr lang="en-US" b="1" dirty="0"/>
                  <a:t>R</a:t>
                </a:r>
                <a:r>
                  <a:rPr lang="en-US" b="1" baseline="-25000" dirty="0"/>
                  <a:t>1</a:t>
                </a:r>
                <a:r>
                  <a:rPr lang="en-US" dirty="0"/>
                  <a:t> = 5.0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; </a:t>
                </a:r>
                <a:r>
                  <a:rPr lang="en-US" b="1" dirty="0"/>
                  <a:t>R</a:t>
                </a:r>
                <a:r>
                  <a:rPr lang="en-US" b="1" baseline="-25000" dirty="0"/>
                  <a:t>2</a:t>
                </a:r>
                <a:r>
                  <a:rPr lang="en-US" dirty="0"/>
                  <a:t> = 20.0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; </a:t>
                </a:r>
                <a:r>
                  <a:rPr lang="en-US" b="1" dirty="0"/>
                  <a:t>R</a:t>
                </a:r>
                <a:r>
                  <a:rPr lang="en-US" b="1" baseline="-25000" dirty="0"/>
                  <a:t>3</a:t>
                </a:r>
                <a:r>
                  <a:rPr lang="en-US" dirty="0"/>
                  <a:t> = 8.0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</a:t>
                </a:r>
                <a:r>
                  <a:rPr lang="en-US" b="1" dirty="0" err="1"/>
                  <a:t>V</a:t>
                </a:r>
                <a:r>
                  <a:rPr lang="en-US" b="1" baseline="-25000" dirty="0" err="1"/>
                  <a:t>Drop</a:t>
                </a:r>
                <a:r>
                  <a:rPr lang="en-US" dirty="0"/>
                  <a:t> = -250 + (I x R</a:t>
                </a:r>
                <a:r>
                  <a:rPr lang="en-US" baseline="-25000" dirty="0"/>
                  <a:t>1</a:t>
                </a:r>
                <a:r>
                  <a:rPr lang="en-US" dirty="0"/>
                  <a:t>) + (I x R</a:t>
                </a:r>
                <a:r>
                  <a:rPr lang="en-US" baseline="-25000" dirty="0"/>
                  <a:t>2</a:t>
                </a:r>
                <a:r>
                  <a:rPr lang="en-US" dirty="0"/>
                  <a:t>) + (I x R</a:t>
                </a:r>
                <a:r>
                  <a:rPr lang="en-US" baseline="-25000" dirty="0"/>
                  <a:t>3</a:t>
                </a:r>
                <a:r>
                  <a:rPr lang="en-US" dirty="0"/>
                  <a:t>) = 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              = -250 + I(33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) = 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     </a:t>
                </a:r>
                <a:r>
                  <a:rPr lang="en-US" b="1" dirty="0"/>
                  <a:t>I</a:t>
                </a:r>
                <a:r>
                  <a:rPr lang="en-US" dirty="0"/>
                  <a:t> = -250 + I(R</a:t>
                </a:r>
                <a:r>
                  <a:rPr lang="en-US" baseline="-25000" dirty="0"/>
                  <a:t>1</a:t>
                </a:r>
                <a:r>
                  <a:rPr lang="en-US" dirty="0"/>
                  <a:t> + R</a:t>
                </a:r>
                <a:r>
                  <a:rPr lang="en-US" baseline="-25000" dirty="0"/>
                  <a:t>2</a:t>
                </a:r>
                <a:r>
                  <a:rPr lang="en-US" dirty="0"/>
                  <a:t> + R</a:t>
                </a:r>
                <a:r>
                  <a:rPr lang="en-US" baseline="-25000" dirty="0"/>
                  <a:t>3</a:t>
                </a:r>
                <a:r>
                  <a:rPr lang="en-US" dirty="0"/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   </a:t>
                </a:r>
                <a:r>
                  <a:rPr lang="en-US" dirty="0"/>
                  <a:t>= 250/33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= 0.00758 A or </a:t>
                </a:r>
                <a:r>
                  <a:rPr lang="en-US" b="1" dirty="0"/>
                  <a:t>7.58 mA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7821" y="2927617"/>
                <a:ext cx="6565979" cy="2542363"/>
              </a:xfrm>
              <a:prstGeom prst="rect">
                <a:avLst/>
              </a:prstGeom>
              <a:blipFill>
                <a:blip r:embed="rId2"/>
                <a:stretch>
                  <a:fillRect l="-742" b="-2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77BDED1-71F4-4CD4-B3C3-0BBB8BAB4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324" y="2887109"/>
            <a:ext cx="2409825" cy="245745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4F01C5D-B2EE-402A-BE8A-A9A876FD9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4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6740-48DD-447A-BD53-0F31E9D04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8EE49-4949-4359-B098-3BD978935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400" b="1" dirty="0"/>
              <a:t>Kirchhoff’s </a:t>
            </a:r>
            <a:r>
              <a:rPr lang="en-US" sz="2400" b="1" u="sng" dirty="0"/>
              <a:t>Voltage</a:t>
            </a:r>
            <a:r>
              <a:rPr lang="en-US" sz="2400" b="1" dirty="0"/>
              <a:t> Law Example</a:t>
            </a:r>
          </a:p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B06CA-BA95-47CA-9079-963F1451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/>
              <p:nvPr/>
            </p:nvSpPr>
            <p:spPr>
              <a:xfrm>
                <a:off x="4935489" y="2927617"/>
                <a:ext cx="6418312" cy="2542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dirty="0"/>
                  <a:t>2. </a:t>
                </a:r>
                <a:r>
                  <a:rPr lang="en-US" b="1" i="1" dirty="0"/>
                  <a:t>Solve for individual voltage drops</a:t>
                </a:r>
                <a:endParaRPr lang="en-US" b="1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V</a:t>
                </a:r>
                <a:r>
                  <a:rPr lang="en-US" b="1" baseline="-25000" dirty="0"/>
                  <a:t>1</a:t>
                </a:r>
                <a:r>
                  <a:rPr lang="en-US" b="1" dirty="0"/>
                  <a:t> </a:t>
                </a:r>
                <a:r>
                  <a:rPr lang="en-US" dirty="0"/>
                  <a:t>= I x R</a:t>
                </a:r>
                <a:r>
                  <a:rPr lang="en-US" baseline="-25000" dirty="0"/>
                  <a:t>1</a:t>
                </a:r>
                <a:r>
                  <a:rPr lang="en-US" dirty="0"/>
                  <a:t> = 7.58 mA x 5.0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= 37.9 Volts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V</a:t>
                </a:r>
                <a:r>
                  <a:rPr lang="en-US" b="1" baseline="-25000" dirty="0"/>
                  <a:t>2</a:t>
                </a:r>
                <a:r>
                  <a:rPr lang="en-US" b="1" dirty="0"/>
                  <a:t> </a:t>
                </a:r>
                <a:r>
                  <a:rPr lang="en-US" dirty="0"/>
                  <a:t>= I x R</a:t>
                </a:r>
                <a:r>
                  <a:rPr lang="en-US" baseline="-25000" dirty="0"/>
                  <a:t>2</a:t>
                </a:r>
                <a:r>
                  <a:rPr lang="en-US" dirty="0"/>
                  <a:t> = 7.58 mA x 20.0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= 151.6 Volts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V</a:t>
                </a:r>
                <a:r>
                  <a:rPr lang="en-US" b="1" baseline="-25000" dirty="0"/>
                  <a:t>3</a:t>
                </a:r>
                <a:r>
                  <a:rPr lang="en-US" b="1" dirty="0"/>
                  <a:t> </a:t>
                </a:r>
                <a:r>
                  <a:rPr lang="en-US" dirty="0"/>
                  <a:t>= I x R</a:t>
                </a:r>
                <a:r>
                  <a:rPr lang="en-US" baseline="-25000" dirty="0"/>
                  <a:t>3</a:t>
                </a:r>
                <a:r>
                  <a:rPr lang="en-US" dirty="0"/>
                  <a:t> = 7.58 mA x 8.0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= 60.6 Volts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</a:t>
                </a:r>
                <a:r>
                  <a:rPr lang="en-US" b="1" dirty="0" err="1"/>
                  <a:t>V</a:t>
                </a:r>
                <a:r>
                  <a:rPr lang="en-US" b="1" baseline="-25000" dirty="0" err="1"/>
                  <a:t>Total</a:t>
                </a:r>
                <a:r>
                  <a:rPr lang="en-US" b="1" dirty="0"/>
                  <a:t> </a:t>
                </a:r>
                <a:r>
                  <a:rPr lang="en-US" dirty="0"/>
                  <a:t>=</a:t>
                </a:r>
                <a:r>
                  <a:rPr lang="en-US" b="1" dirty="0"/>
                  <a:t> </a:t>
                </a:r>
                <a:r>
                  <a:rPr lang="en-US" dirty="0"/>
                  <a:t>V</a:t>
                </a:r>
                <a:r>
                  <a:rPr lang="en-US" baseline="-25000" dirty="0"/>
                  <a:t>1</a:t>
                </a:r>
                <a:r>
                  <a:rPr lang="en-US" dirty="0"/>
                  <a:t> + V</a:t>
                </a:r>
                <a:r>
                  <a:rPr lang="en-US" baseline="-25000" dirty="0"/>
                  <a:t>2</a:t>
                </a:r>
                <a:r>
                  <a:rPr lang="en-US" dirty="0"/>
                  <a:t> + V</a:t>
                </a:r>
                <a:r>
                  <a:rPr lang="en-US" baseline="-25000" dirty="0"/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/>
                  <a:t>    </a:t>
                </a:r>
                <a:r>
                  <a:rPr lang="en-US" b="1" dirty="0" err="1"/>
                  <a:t>V</a:t>
                </a:r>
                <a:r>
                  <a:rPr lang="en-US" b="1" baseline="-25000" dirty="0" err="1"/>
                  <a:t>Total</a:t>
                </a:r>
                <a:r>
                  <a:rPr lang="en-US" dirty="0"/>
                  <a:t> =</a:t>
                </a:r>
                <a:r>
                  <a:rPr lang="en-US" b="1" dirty="0"/>
                  <a:t> </a:t>
                </a:r>
                <a:r>
                  <a:rPr lang="en-US" dirty="0"/>
                  <a:t>37.9 Volts + 151.6 Volts + 60.6 Volts </a:t>
                </a:r>
                <a:r>
                  <a:rPr lang="en-US" b="1" dirty="0"/>
                  <a:t>= 250 Volts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D3CA03D-F9FA-43D8-800B-C4FF46D96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489" y="2927617"/>
                <a:ext cx="6418312" cy="2542363"/>
              </a:xfrm>
              <a:prstGeom prst="rect">
                <a:avLst/>
              </a:prstGeom>
              <a:blipFill>
                <a:blip r:embed="rId2"/>
                <a:stretch>
                  <a:fillRect l="-855" b="-2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77BDED1-71F4-4CD4-B3C3-0BBB8BAB4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324" y="2887109"/>
            <a:ext cx="2409825" cy="245745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D4CD6-B918-4190-A95D-2E0C5F307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A1A96-EB8F-46C2-9B6E-55549DC65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32915-792B-41B0-87C7-93FF73D39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Resistors in Series-Parallel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6BA02-FC4E-47E9-8954-0AA39D4DD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36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38C8F5-DDEF-48A7-8C56-1DE24C664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169906"/>
            <a:ext cx="3390900" cy="24288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EE6710-9745-49F9-A1CF-16BDCEBBB617}"/>
                  </a:ext>
                </a:extLst>
              </p:cNvPr>
              <p:cNvSpPr txBox="1"/>
              <p:nvPr/>
            </p:nvSpPr>
            <p:spPr>
              <a:xfrm>
                <a:off x="4346812" y="3085959"/>
                <a:ext cx="3616090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1.  Create an equivalent resistance  for R2 &amp; R3</a:t>
                </a:r>
                <a:r>
                  <a:rPr lang="en-US" b="1" baseline="-25000" dirty="0"/>
                  <a:t> </a:t>
                </a:r>
                <a:r>
                  <a:rPr lang="en-US" b="1" dirty="0"/>
                  <a:t>and calculate R</a:t>
                </a:r>
                <a:r>
                  <a:rPr lang="en-US" b="1" baseline="-25000" dirty="0"/>
                  <a:t>EQ</a:t>
                </a:r>
              </a:p>
              <a:p>
                <a:r>
                  <a:rPr lang="en-US" dirty="0"/>
                  <a:t>        = (R2 x R3) / (R2 + R3)</a:t>
                </a:r>
              </a:p>
              <a:p>
                <a:r>
                  <a:rPr lang="en-US" dirty="0"/>
                  <a:t>        = (20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x 8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) / (20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_ 8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)</a:t>
                </a:r>
              </a:p>
              <a:p>
                <a:r>
                  <a:rPr lang="en-US" dirty="0"/>
                  <a:t>        = 1.6 x10</a:t>
                </a:r>
                <a:r>
                  <a:rPr lang="en-US" baseline="30000" dirty="0"/>
                  <a:t>8</a:t>
                </a:r>
                <a:r>
                  <a:rPr lang="en-US" dirty="0"/>
                  <a:t>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/ 28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dirty="0"/>
              </a:p>
              <a:p>
                <a:r>
                  <a:rPr lang="en-US" b="1" dirty="0"/>
                  <a:t>        = 5.714 k</a:t>
                </a:r>
                <a14:m>
                  <m:oMath xmlns:m="http://schemas.openxmlformats.org/officeDocument/2006/math">
                    <m:r>
                      <a:rPr lang="en-US" b="1" i="0">
                        <a:latin typeface="Cambria Math" panose="02040503050406030204" pitchFamily="18" charset="0"/>
                      </a:rPr>
                      <m:t>𝛀</m:t>
                    </m:r>
                  </m:oMath>
                </a14:m>
                <a:endParaRPr lang="en-US" b="1" dirty="0"/>
              </a:p>
              <a:p>
                <a:pPr marL="342900" indent="-342900">
                  <a:lnSpc>
                    <a:spcPct val="150000"/>
                  </a:lnSpc>
                  <a:buAutoNum type="arabicPeriod"/>
                </a:pPr>
                <a:endParaRPr lang="en-US" baseline="-25000" dirty="0"/>
              </a:p>
              <a:p>
                <a:pPr marL="342900" indent="-342900">
                  <a:buAutoNum type="arabicPeriod" startAt="2"/>
                </a:pPr>
                <a:r>
                  <a:rPr lang="en-US" b="1" dirty="0"/>
                  <a:t>Add R1 &amp; R</a:t>
                </a:r>
                <a:r>
                  <a:rPr lang="en-US" b="1" baseline="-25000" dirty="0"/>
                  <a:t>EQ</a:t>
                </a:r>
                <a:r>
                  <a:rPr lang="en-US" b="1" dirty="0"/>
                  <a:t> together as series resistors to calculate 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total</a:t>
                </a:r>
                <a:endParaRPr lang="en-US" b="1" dirty="0"/>
              </a:p>
              <a:p>
                <a:r>
                  <a:rPr lang="en-US" dirty="0"/>
                  <a:t>          = 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+ 5.714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dirty="0"/>
              </a:p>
              <a:p>
                <a:r>
                  <a:rPr lang="en-US" dirty="0"/>
                  <a:t>          </a:t>
                </a:r>
                <a:r>
                  <a:rPr lang="en-US" b="1" dirty="0"/>
                  <a:t>= 10.714 k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𝛀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EE6710-9745-49F9-A1CF-16BDCEBBB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812" y="3085959"/>
                <a:ext cx="3616090" cy="3139321"/>
              </a:xfrm>
              <a:prstGeom prst="rect">
                <a:avLst/>
              </a:prstGeom>
              <a:blipFill>
                <a:blip r:embed="rId3"/>
                <a:stretch>
                  <a:fillRect l="-1349" t="-971" r="-1518" b="-2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73F6371F-F3EA-487B-9DEB-5D0E671F7B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875" y="3085958"/>
            <a:ext cx="3676650" cy="241935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606BC7F-3C9F-4414-B101-670CC32AD0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3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DFDE-E996-4F97-9355-2F04E262C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38AFA-6BF0-4BF3-8691-ACD080085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Conductances in Series</a:t>
            </a:r>
          </a:p>
          <a:p>
            <a:pPr lvl="1"/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Conductance (G) is the reciprocal of resistance, </a:t>
            </a:r>
            <a:r>
              <a:rPr lang="en-US" b="1" dirty="0"/>
              <a:t>G = 1/R</a:t>
            </a:r>
            <a:endParaRPr lang="en-US" b="1" i="1" dirty="0"/>
          </a:p>
          <a:p>
            <a:pPr lvl="1">
              <a:lnSpc>
                <a:spcPct val="150000"/>
              </a:lnSpc>
            </a:pPr>
            <a:r>
              <a:rPr lang="en-US" dirty="0"/>
              <a:t>Therefore, conductances is series are calculated like resistors in parallel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87EFC-37F1-48D5-B20E-F1190083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09AB7D-62F2-4089-96B6-D7FDAD395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7063" y="4527571"/>
            <a:ext cx="2790825" cy="1047750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47AED7F-C71C-4FD1-B57F-C0260D9CE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4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Conductances in Series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104350" y="2927617"/>
            <a:ext cx="61472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dirty="0"/>
              <a:t>If </a:t>
            </a:r>
            <a:r>
              <a:rPr lang="en-US" sz="2000" b="1" dirty="0"/>
              <a:t>only two conductances in series</a:t>
            </a:r>
            <a:r>
              <a:rPr lang="en-US" sz="2000" dirty="0"/>
              <a:t>, then the following formula can be used. (</a:t>
            </a:r>
            <a:r>
              <a:rPr lang="en-US" sz="2000" i="1" dirty="0"/>
              <a:t>This can also be used to combine parallel conductances two at a time to keep from having to do the Reciprocal of Reciprocals formula</a:t>
            </a:r>
            <a:r>
              <a:rPr lang="en-US" sz="2000" dirty="0"/>
              <a:t>)</a:t>
            </a:r>
            <a:endParaRPr lang="en-US" sz="2000" b="1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D9EF27-8CCC-4C3A-9DFD-4B968654C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2" y="4781080"/>
            <a:ext cx="2047875" cy="733425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065B091-4240-459D-8B87-AEBEE84FB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5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Conductances in Parallel</a:t>
            </a:r>
            <a:endParaRPr lang="en-US" b="1" dirty="0"/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Conductance (G) is the reciprocal of resistance, </a:t>
            </a:r>
            <a:r>
              <a:rPr lang="en-US" b="1" dirty="0"/>
              <a:t>G = 1/R</a:t>
            </a:r>
            <a:endParaRPr lang="en-US" b="1" i="1" dirty="0"/>
          </a:p>
          <a:p>
            <a:pPr lvl="1">
              <a:lnSpc>
                <a:spcPct val="150000"/>
              </a:lnSpc>
            </a:pPr>
            <a:r>
              <a:rPr lang="en-US" dirty="0"/>
              <a:t>Therefore, conductances is parallel are calculated like resistors in series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9797AC-60FF-4810-9B70-D30930A8E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3713" y="4898125"/>
            <a:ext cx="3314700" cy="419100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5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4BBE2-1179-4FF4-AEAA-D0A1AB472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Easy Math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FA520-1E56-4177-998E-FFA87B2D9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Order of mathematics operations - Remember </a:t>
            </a:r>
            <a:r>
              <a:rPr lang="en-US" b="1" u="sng" dirty="0">
                <a:solidFill>
                  <a:srgbClr val="C00000"/>
                </a:solidFill>
              </a:rPr>
              <a:t>BODMAS</a:t>
            </a:r>
            <a:endParaRPr lang="en-US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dirty="0"/>
              <a:t>Work within </a:t>
            </a:r>
            <a:r>
              <a:rPr lang="en-US" b="1" u="sng" dirty="0">
                <a:solidFill>
                  <a:srgbClr val="C00000"/>
                </a:solidFill>
              </a:rPr>
              <a:t>B</a:t>
            </a:r>
            <a:r>
              <a:rPr lang="en-US" u="sng" dirty="0">
                <a:solidFill>
                  <a:srgbClr val="C00000"/>
                </a:solidFill>
              </a:rPr>
              <a:t>rackets</a:t>
            </a:r>
            <a:r>
              <a:rPr lang="en-US" dirty="0"/>
              <a:t> first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(</a:t>
            </a:r>
            <a:r>
              <a:rPr lang="en-US" b="1" u="sng" dirty="0">
                <a:solidFill>
                  <a:srgbClr val="C00000"/>
                </a:solidFill>
              </a:rPr>
              <a:t>O</a:t>
            </a:r>
            <a:r>
              <a:rPr lang="en-US" u="sng" dirty="0">
                <a:solidFill>
                  <a:srgbClr val="C00000"/>
                </a:solidFill>
              </a:rPr>
              <a:t>rder</a:t>
            </a:r>
            <a:r>
              <a:rPr lang="en-US" dirty="0"/>
              <a:t> of the operations is important)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Perform </a:t>
            </a:r>
            <a:r>
              <a:rPr lang="en-US" b="1" u="sng" dirty="0">
                <a:solidFill>
                  <a:srgbClr val="C00000"/>
                </a:solidFill>
              </a:rPr>
              <a:t>D</a:t>
            </a:r>
            <a:r>
              <a:rPr lang="en-US" u="sng" dirty="0">
                <a:solidFill>
                  <a:srgbClr val="C00000"/>
                </a:solidFill>
              </a:rPr>
              <a:t>ivisions and </a:t>
            </a:r>
            <a:r>
              <a:rPr lang="en-US" b="1" u="sng" dirty="0">
                <a:solidFill>
                  <a:srgbClr val="C00000"/>
                </a:solidFill>
              </a:rPr>
              <a:t>M</a:t>
            </a:r>
            <a:r>
              <a:rPr lang="en-US" u="sng" dirty="0">
                <a:solidFill>
                  <a:srgbClr val="C00000"/>
                </a:solidFill>
              </a:rPr>
              <a:t>ultiplications</a:t>
            </a:r>
            <a:r>
              <a:rPr lang="en-US" dirty="0"/>
              <a:t> as you encounter them – Inside of brackets first, then outside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Perform </a:t>
            </a:r>
            <a:r>
              <a:rPr lang="en-US" b="1" u="sng" dirty="0">
                <a:solidFill>
                  <a:srgbClr val="C00000"/>
                </a:solidFill>
              </a:rPr>
              <a:t>A</a:t>
            </a:r>
            <a:r>
              <a:rPr lang="en-US" u="sng" dirty="0">
                <a:solidFill>
                  <a:srgbClr val="C00000"/>
                </a:solidFill>
              </a:rPr>
              <a:t>dditions and </a:t>
            </a:r>
            <a:r>
              <a:rPr lang="en-US" b="1" u="sng" dirty="0">
                <a:solidFill>
                  <a:srgbClr val="C00000"/>
                </a:solidFill>
              </a:rPr>
              <a:t>S</a:t>
            </a:r>
            <a:r>
              <a:rPr lang="en-US" u="sng" dirty="0">
                <a:solidFill>
                  <a:srgbClr val="C00000"/>
                </a:solidFill>
              </a:rPr>
              <a:t>ubtractions</a:t>
            </a:r>
            <a:r>
              <a:rPr lang="en-US" dirty="0"/>
              <a:t> as you encounter them – Inside of brackets first, then outside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Let’s look at a few examples…</a:t>
            </a:r>
          </a:p>
          <a:p>
            <a:pPr lvl="1">
              <a:lnSpc>
                <a:spcPct val="150000"/>
              </a:lnSpc>
            </a:pP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E10E6-CF63-4C55-9B4E-27865487A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21E7D0-6B24-4DDD-BB10-BBCA3483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40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b="1" dirty="0"/>
          </a:p>
          <a:p>
            <a:pPr marL="457200" lvl="1" indent="0">
              <a:lnSpc>
                <a:spcPct val="150000"/>
              </a:lnSpc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Introducing the term </a:t>
            </a:r>
            <a:r>
              <a:rPr lang="en-US" b="1" i="1" dirty="0"/>
              <a:t>network</a:t>
            </a:r>
            <a:r>
              <a:rPr lang="en-US" dirty="0"/>
              <a:t>, the formal name for a circuit</a:t>
            </a:r>
            <a:endParaRPr lang="en-US" b="1" i="1" dirty="0"/>
          </a:p>
          <a:p>
            <a:pPr lvl="1">
              <a:lnSpc>
                <a:spcPct val="100000"/>
              </a:lnSpc>
            </a:pPr>
            <a:r>
              <a:rPr lang="en-US" b="1" dirty="0"/>
              <a:t>Thevenin’s Theorem –</a:t>
            </a:r>
            <a:r>
              <a:rPr lang="en-US" i="1" dirty="0"/>
              <a:t> “Any two-terminal network made up of resistors and voltage or current sources can be replaced by an equivalent</a:t>
            </a:r>
            <a:r>
              <a:rPr lang="en-US" b="1" i="1" dirty="0"/>
              <a:t> </a:t>
            </a:r>
            <a:r>
              <a:rPr lang="en-US" i="1" dirty="0"/>
              <a:t>network made up of a single </a:t>
            </a:r>
            <a:r>
              <a:rPr lang="en-US" i="1" u="sng" dirty="0"/>
              <a:t>voltage</a:t>
            </a:r>
            <a:r>
              <a:rPr lang="en-US" i="1" dirty="0"/>
              <a:t> source and a </a:t>
            </a:r>
            <a:r>
              <a:rPr lang="en-US" i="1" u="sng" dirty="0"/>
              <a:t>series</a:t>
            </a:r>
            <a:r>
              <a:rPr lang="en-US" i="1" dirty="0"/>
              <a:t> resistor”</a:t>
            </a:r>
            <a:endParaRPr lang="en-US" b="1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40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6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41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C11EBC-7C38-4D26-B488-A607357099E3}"/>
              </a:ext>
            </a:extLst>
          </p:cNvPr>
          <p:cNvSpPr txBox="1"/>
          <p:nvPr/>
        </p:nvSpPr>
        <p:spPr>
          <a:xfrm>
            <a:off x="4599296" y="2900944"/>
            <a:ext cx="38502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Step 1</a:t>
            </a:r>
            <a:r>
              <a:rPr lang="en-US" b="1" dirty="0"/>
              <a:t>:</a:t>
            </a:r>
            <a:r>
              <a:rPr lang="en-US" dirty="0"/>
              <a:t> Isolate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dirty="0"/>
              <a:t> by redrawing the circuit such that </a:t>
            </a:r>
            <a:r>
              <a:rPr lang="en-US" b="1" dirty="0"/>
              <a:t>R</a:t>
            </a:r>
            <a:r>
              <a:rPr lang="en-US" b="1" baseline="-25000" dirty="0"/>
              <a:t>1</a:t>
            </a:r>
            <a:r>
              <a:rPr lang="en-US" dirty="0"/>
              <a:t> and </a:t>
            </a:r>
            <a:r>
              <a:rPr lang="en-US" b="1" dirty="0"/>
              <a:t>R</a:t>
            </a:r>
            <a:r>
              <a:rPr lang="en-US" b="1" baseline="-25000" dirty="0"/>
              <a:t>2</a:t>
            </a:r>
            <a:r>
              <a:rPr lang="en-US" dirty="0"/>
              <a:t> form a voltage divider, </a:t>
            </a:r>
            <a:r>
              <a:rPr lang="en-US" i="1" dirty="0"/>
              <a:t>with </a:t>
            </a:r>
            <a:r>
              <a:rPr lang="en-US" b="1" i="1" dirty="0"/>
              <a:t>R</a:t>
            </a:r>
            <a:r>
              <a:rPr lang="en-US" b="1" i="1" baseline="-25000" dirty="0"/>
              <a:t>3</a:t>
            </a:r>
            <a:r>
              <a:rPr lang="en-US" i="1" dirty="0"/>
              <a:t> as the load</a:t>
            </a:r>
            <a:r>
              <a:rPr lang="en-US" dirty="0"/>
              <a:t>. (The current across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dirty="0"/>
              <a:t> is the voltage across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dirty="0"/>
              <a:t> divided by its resistance) - </a:t>
            </a:r>
            <a:r>
              <a:rPr lang="en-US" b="1" dirty="0"/>
              <a:t>(I</a:t>
            </a:r>
            <a:r>
              <a:rPr lang="en-US" b="1" baseline="-25000" dirty="0"/>
              <a:t>R3</a:t>
            </a:r>
            <a:r>
              <a:rPr lang="en-US" b="1" dirty="0"/>
              <a:t> = V</a:t>
            </a:r>
            <a:r>
              <a:rPr lang="en-US" b="1" baseline="-25000" dirty="0"/>
              <a:t>R3</a:t>
            </a:r>
            <a:r>
              <a:rPr lang="en-US" b="1" dirty="0"/>
              <a:t> / R</a:t>
            </a:r>
            <a:r>
              <a:rPr lang="en-US" b="1" baseline="-25000" dirty="0"/>
              <a:t>3</a:t>
            </a:r>
            <a:r>
              <a:rPr lang="en-US" b="1" dirty="0"/>
              <a:t>)</a:t>
            </a:r>
          </a:p>
          <a:p>
            <a:endParaRPr lang="en-US" b="1" i="1" dirty="0"/>
          </a:p>
          <a:p>
            <a:r>
              <a:rPr lang="en-US" b="1" i="1" u="sng" dirty="0"/>
              <a:t>Note</a:t>
            </a:r>
            <a:r>
              <a:rPr lang="en-US" b="1" i="1" dirty="0"/>
              <a:t>:</a:t>
            </a:r>
            <a:r>
              <a:rPr lang="en-US" i="1" dirty="0"/>
              <a:t> that the </a:t>
            </a:r>
            <a:r>
              <a:rPr lang="en-US" b="1" dirty="0"/>
              <a:t>R</a:t>
            </a:r>
            <a:r>
              <a:rPr lang="en-US" b="1" baseline="-25000" dirty="0"/>
              <a:t>2</a:t>
            </a:r>
            <a:r>
              <a:rPr lang="en-US" i="1" dirty="0"/>
              <a:t> influences the voltage across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i="1" dirty="0"/>
              <a:t> and vice versa. The two need to be separated by some mechanism to solve for </a:t>
            </a:r>
            <a:r>
              <a:rPr lang="en-US" b="1" dirty="0"/>
              <a:t>I.</a:t>
            </a:r>
            <a:endParaRPr lang="en-US" dirty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657BDD-B999-420C-8767-88138737E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2785969"/>
            <a:ext cx="3390900" cy="242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05B72A-C52F-4359-8FC3-699A9C2EADD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449504" y="2481170"/>
            <a:ext cx="3562350" cy="3038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92CF36-4B92-4132-8A92-0404E932C390}"/>
              </a:ext>
            </a:extLst>
          </p:cNvPr>
          <p:cNvSpPr txBox="1"/>
          <p:nvPr/>
        </p:nvSpPr>
        <p:spPr>
          <a:xfrm>
            <a:off x="211540" y="6066430"/>
            <a:ext cx="438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highlight>
                  <a:srgbClr val="C0C0C0"/>
                </a:highlight>
              </a:rPr>
              <a:t>Example:</a:t>
            </a:r>
            <a:r>
              <a:rPr lang="en-US" sz="1800" dirty="0">
                <a:highlight>
                  <a:srgbClr val="C0C0C0"/>
                </a:highlight>
              </a:rPr>
              <a:t> What is the current </a:t>
            </a:r>
            <a:r>
              <a:rPr lang="en-US" sz="1800" b="1" dirty="0">
                <a:highlight>
                  <a:srgbClr val="C0C0C0"/>
                </a:highlight>
              </a:rPr>
              <a:t>(I)</a:t>
            </a:r>
            <a:r>
              <a:rPr lang="en-US" sz="1800" dirty="0">
                <a:highlight>
                  <a:srgbClr val="C0C0C0"/>
                </a:highlight>
              </a:rPr>
              <a:t> through </a:t>
            </a:r>
            <a:r>
              <a:rPr lang="en-US" sz="1800" b="1" dirty="0">
                <a:highlight>
                  <a:srgbClr val="C0C0C0"/>
                </a:highlight>
              </a:rPr>
              <a:t>R</a:t>
            </a:r>
            <a:r>
              <a:rPr lang="en-US" sz="1800" b="1" baseline="-25000" dirty="0">
                <a:highlight>
                  <a:srgbClr val="C0C0C0"/>
                </a:highlight>
              </a:rPr>
              <a:t>3</a:t>
            </a:r>
            <a:r>
              <a:rPr lang="en-US" sz="1800" dirty="0">
                <a:highlight>
                  <a:srgbClr val="C0C0C0"/>
                </a:highligh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4369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/>
              <p:nvPr/>
            </p:nvSpPr>
            <p:spPr>
              <a:xfrm>
                <a:off x="4189864" y="3021495"/>
                <a:ext cx="4094328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u="sng" dirty="0"/>
                  <a:t>Step 2</a:t>
                </a:r>
                <a:r>
                  <a:rPr lang="en-US" sz="1600" b="1" dirty="0"/>
                  <a:t>:</a:t>
                </a:r>
                <a:r>
                  <a:rPr lang="en-US" sz="1600" dirty="0"/>
                  <a:t> Construct a </a:t>
                </a:r>
                <a:r>
                  <a:rPr lang="en-US" sz="1600" b="1" i="1" dirty="0"/>
                  <a:t>Thevenin Equivalent Circuit</a:t>
                </a:r>
                <a:r>
                  <a:rPr lang="en-US" sz="1600" dirty="0"/>
                  <a:t> to replace everything connected to </a:t>
                </a:r>
                <a:r>
                  <a:rPr lang="en-US" sz="1600" b="1" dirty="0"/>
                  <a:t>A</a:t>
                </a:r>
                <a:r>
                  <a:rPr lang="en-US" sz="1600" dirty="0"/>
                  <a:t> and </a:t>
                </a:r>
                <a:r>
                  <a:rPr lang="en-US" sz="1600" b="1" dirty="0"/>
                  <a:t>B</a:t>
                </a:r>
                <a:r>
                  <a:rPr lang="en-US" sz="1600" dirty="0"/>
                  <a:t> with a single voltage source and a series resistor</a:t>
                </a:r>
                <a:endParaRPr lang="en-US" sz="1600" b="1" u="sng" dirty="0"/>
              </a:p>
              <a:p>
                <a:endParaRPr lang="en-US" sz="1600" b="1" u="sng" dirty="0"/>
              </a:p>
              <a:p>
                <a:r>
                  <a:rPr lang="en-US" sz="1600" b="1" u="sng" dirty="0"/>
                  <a:t>Step 3</a:t>
                </a:r>
                <a:r>
                  <a:rPr lang="en-US" sz="1600" b="1" dirty="0"/>
                  <a:t>:</a:t>
                </a:r>
                <a:r>
                  <a:rPr lang="en-US" sz="1600" dirty="0"/>
                  <a:t> Calculate the </a:t>
                </a:r>
                <a:r>
                  <a:rPr lang="en-US" sz="1600" b="1" i="1" dirty="0"/>
                  <a:t>total circuit current</a:t>
                </a:r>
                <a:r>
                  <a:rPr lang="en-US" sz="1600" dirty="0"/>
                  <a:t> through the network.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600" dirty="0"/>
                  <a:t>The total current </a:t>
                </a:r>
                <a:r>
                  <a:rPr lang="en-US" sz="1600" b="1" dirty="0"/>
                  <a:t>(I)</a:t>
                </a:r>
                <a:r>
                  <a:rPr lang="en-US" sz="1600" dirty="0"/>
                  <a:t> in the circuit is calculated: </a:t>
                </a:r>
                <a:endParaRPr lang="en-US" sz="1600" b="1" dirty="0"/>
              </a:p>
              <a:p>
                <a:pPr>
                  <a:lnSpc>
                    <a:spcPct val="150000"/>
                  </a:lnSpc>
                </a:pPr>
                <a:r>
                  <a:rPr lang="en-US" sz="1600" b="1" dirty="0"/>
                  <a:t>    I = E / (R1 + R2) </a:t>
                </a:r>
              </a:p>
              <a:p>
                <a:r>
                  <a:rPr lang="en-US" sz="1600" b="1" dirty="0"/>
                  <a:t>      </a:t>
                </a:r>
                <a:r>
                  <a:rPr lang="en-US" sz="1600" dirty="0"/>
                  <a:t>= 250 V / (5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+ 20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r>
                  <a:rPr lang="en-US" sz="1600" dirty="0"/>
                  <a:t>      = 250 V / 25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b="1" dirty="0"/>
                  <a:t>= </a:t>
                </a:r>
                <a:r>
                  <a:rPr lang="en-US" sz="1600" dirty="0"/>
                  <a:t>0.010 A or </a:t>
                </a:r>
                <a:r>
                  <a:rPr lang="en-US" sz="1600" b="1" dirty="0"/>
                  <a:t>10 mA</a:t>
                </a:r>
              </a:p>
              <a:p>
                <a:endParaRPr lang="en-US" b="1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864" y="3021495"/>
                <a:ext cx="4094328" cy="3323987"/>
              </a:xfrm>
              <a:prstGeom prst="rect">
                <a:avLst/>
              </a:prstGeom>
              <a:blipFill>
                <a:blip r:embed="rId3"/>
                <a:stretch>
                  <a:fillRect l="-744" t="-550" r="-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6A3A40F8-B65A-4481-8EDF-533DC032A7A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37011" y="2854676"/>
            <a:ext cx="35623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/>
              <p:nvPr/>
            </p:nvSpPr>
            <p:spPr>
              <a:xfrm>
                <a:off x="4189864" y="3021495"/>
                <a:ext cx="6036316" cy="3108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b="1" dirty="0"/>
              </a:p>
              <a:p>
                <a:r>
                  <a:rPr lang="en-US" sz="1600" b="1" u="sng" dirty="0"/>
                  <a:t>Step 4</a:t>
                </a:r>
                <a:r>
                  <a:rPr lang="en-US" sz="1600" b="1" dirty="0"/>
                  <a:t>:</a:t>
                </a:r>
                <a:r>
                  <a:rPr lang="en-US" sz="1600" dirty="0"/>
                  <a:t> Calculate the </a:t>
                </a:r>
                <a:r>
                  <a:rPr lang="en-US" sz="1600" b="1" i="1" dirty="0"/>
                  <a:t>open circuit voltage</a:t>
                </a:r>
                <a:r>
                  <a:rPr lang="en-US" sz="1600" dirty="0"/>
                  <a:t> across </a:t>
                </a:r>
                <a:r>
                  <a:rPr lang="en-US" sz="1600" b="1" dirty="0"/>
                  <a:t>A</a:t>
                </a:r>
                <a:r>
                  <a:rPr lang="en-US" sz="1600" dirty="0"/>
                  <a:t> and </a:t>
                </a:r>
                <a:r>
                  <a:rPr lang="en-US" sz="1600" b="1" dirty="0"/>
                  <a:t>B</a:t>
                </a:r>
                <a:r>
                  <a:rPr lang="en-US" sz="1600" dirty="0"/>
                  <a:t> with no load</a:t>
                </a:r>
              </a:p>
              <a:p>
                <a:r>
                  <a:rPr lang="en-US" sz="1600" dirty="0"/>
                  <a:t> </a:t>
                </a:r>
              </a:p>
              <a:p>
                <a:r>
                  <a:rPr lang="en-US" sz="1600" dirty="0"/>
                  <a:t> Simply apply Ohm’s Law: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400" dirty="0"/>
                  <a:t>       a. Remember that</a:t>
                </a:r>
                <a:r>
                  <a:rPr lang="en-US" sz="1400" b="1" dirty="0"/>
                  <a:t> I = E / (R1 + R2)</a:t>
                </a:r>
                <a:endParaRPr lang="en-US" sz="1400" dirty="0"/>
              </a:p>
              <a:p>
                <a:r>
                  <a:rPr lang="en-US" sz="1400" dirty="0"/>
                  <a:t>       b. </a:t>
                </a:r>
                <a:r>
                  <a:rPr lang="en-US" sz="1400" i="1" dirty="0"/>
                  <a:t>Substitute</a:t>
                </a:r>
                <a:r>
                  <a:rPr lang="en-US" sz="1400" dirty="0"/>
                  <a:t> </a:t>
                </a:r>
                <a:r>
                  <a:rPr lang="en-US" sz="1400" b="1" dirty="0"/>
                  <a:t>E</a:t>
                </a:r>
                <a:r>
                  <a:rPr lang="en-US" sz="1400" b="1" baseline="-25000" dirty="0"/>
                  <a:t>AB</a:t>
                </a:r>
                <a:r>
                  <a:rPr lang="en-US" sz="1400" dirty="0"/>
                  <a:t> </a:t>
                </a:r>
                <a:r>
                  <a:rPr lang="en-US" sz="1400" i="1" dirty="0"/>
                  <a:t>for</a:t>
                </a:r>
                <a:r>
                  <a:rPr lang="en-US" sz="1400" dirty="0"/>
                  <a:t> </a:t>
                </a:r>
                <a:r>
                  <a:rPr lang="en-US" sz="1400" b="1" dirty="0"/>
                  <a:t>I</a:t>
                </a:r>
                <a:r>
                  <a:rPr lang="en-US" sz="1400" dirty="0"/>
                  <a:t>: </a:t>
                </a:r>
              </a:p>
              <a:p>
                <a:r>
                  <a:rPr lang="en-US" sz="1400" dirty="0"/>
                  <a:t>            </a:t>
                </a:r>
                <a:r>
                  <a:rPr lang="en-US" sz="1400" b="1" dirty="0"/>
                  <a:t>I = E/(R1 + R2) </a:t>
                </a:r>
                <a:r>
                  <a:rPr lang="en-US" sz="1400" dirty="0"/>
                  <a:t>and </a:t>
                </a:r>
                <a:r>
                  <a:rPr lang="en-US" sz="1400" b="1" dirty="0"/>
                  <a:t>E</a:t>
                </a:r>
                <a:r>
                  <a:rPr lang="en-US" sz="1400" b="1" baseline="-25000" dirty="0"/>
                  <a:t>AB</a:t>
                </a:r>
                <a:r>
                  <a:rPr lang="en-US" sz="1400" b="1" dirty="0"/>
                  <a:t> = I x R2</a:t>
                </a:r>
                <a:r>
                  <a:rPr lang="en-US" sz="1400" dirty="0"/>
                  <a:t>, </a:t>
                </a:r>
              </a:p>
              <a:p>
                <a:r>
                  <a:rPr lang="en-US" sz="1400" dirty="0"/>
                  <a:t>            so </a:t>
                </a:r>
                <a:r>
                  <a:rPr lang="en-US" sz="1400" b="1" dirty="0"/>
                  <a:t>E</a:t>
                </a:r>
                <a:r>
                  <a:rPr lang="en-US" sz="1400" b="1" baseline="-25000" dirty="0"/>
                  <a:t>AB</a:t>
                </a:r>
                <a:r>
                  <a:rPr lang="en-US" sz="1400" b="1" dirty="0"/>
                  <a:t> = E x R2 / (R1 + R2)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400" dirty="0"/>
                  <a:t>        c. Now, calculate </a:t>
                </a:r>
                <a:r>
                  <a:rPr lang="en-US" sz="1400" b="1" i="1" dirty="0"/>
                  <a:t>open circuit voltage</a:t>
                </a:r>
                <a:r>
                  <a:rPr lang="en-US" sz="1400" b="1" dirty="0"/>
                  <a:t> </a:t>
                </a:r>
                <a:r>
                  <a:rPr lang="en-US" sz="1400" dirty="0"/>
                  <a:t>across A&amp;B</a:t>
                </a:r>
                <a:r>
                  <a:rPr lang="en-US" sz="1400" b="1" dirty="0"/>
                  <a:t> (E</a:t>
                </a:r>
                <a:r>
                  <a:rPr lang="en-US" sz="1400" b="1" baseline="-25000" dirty="0"/>
                  <a:t>AB</a:t>
                </a:r>
                <a:r>
                  <a:rPr lang="en-US" sz="1400" b="1" dirty="0"/>
                  <a:t>)</a:t>
                </a:r>
                <a:r>
                  <a:rPr lang="en-US" sz="1400" dirty="0"/>
                  <a:t>:</a:t>
                </a:r>
                <a:endParaRPr lang="en-US" sz="1400" b="1" dirty="0"/>
              </a:p>
              <a:p>
                <a:r>
                  <a:rPr lang="en-US" sz="1400" b="1" dirty="0"/>
                  <a:t>            E</a:t>
                </a:r>
                <a:r>
                  <a:rPr lang="en-US" sz="1400" b="1" baseline="-25000" dirty="0"/>
                  <a:t>AB</a:t>
                </a:r>
                <a:r>
                  <a:rPr lang="en-US" sz="1400" b="1" dirty="0"/>
                  <a:t> </a:t>
                </a:r>
                <a:r>
                  <a:rPr lang="en-US" sz="1400" dirty="0"/>
                  <a:t>= 250 V x 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Ω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400" dirty="0"/>
                  <a:t>/ (5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400" dirty="0"/>
                  <a:t> + 20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dirty="0"/>
                  <a:t> </a:t>
                </a:r>
              </a:p>
              <a:p>
                <a:r>
                  <a:rPr lang="en-US" sz="1400" dirty="0"/>
                  <a:t>            </a:t>
                </a:r>
                <a:r>
                  <a:rPr lang="en-US" sz="1400" b="1" dirty="0"/>
                  <a:t>E</a:t>
                </a:r>
                <a:r>
                  <a:rPr lang="en-US" sz="1400" b="1" baseline="-25000" dirty="0"/>
                  <a:t>AB</a:t>
                </a:r>
                <a:r>
                  <a:rPr lang="en-US" sz="1400" dirty="0"/>
                  <a:t> = 5 x 10</a:t>
                </a:r>
                <a:r>
                  <a:rPr lang="en-US" sz="1400" baseline="30000" dirty="0"/>
                  <a:t>6</a:t>
                </a:r>
                <a:r>
                  <a:rPr lang="en-US" sz="1400" dirty="0"/>
                  <a:t> / 25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400" dirty="0"/>
                  <a:t> </a:t>
                </a:r>
                <a:r>
                  <a:rPr lang="en-US" sz="1400" b="1" dirty="0"/>
                  <a:t>= 200 V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400" dirty="0"/>
                  <a:t>This is known as the </a:t>
                </a:r>
                <a:r>
                  <a:rPr lang="en-US" sz="1400" b="1" i="1" u="sng" dirty="0"/>
                  <a:t>Thevenin Equivalent Voltage </a:t>
                </a:r>
                <a:r>
                  <a:rPr lang="en-US" sz="1400" b="1" dirty="0"/>
                  <a:t>(</a:t>
                </a:r>
                <a:r>
                  <a:rPr lang="en-US" sz="1400" b="1" dirty="0" err="1"/>
                  <a:t>E</a:t>
                </a:r>
                <a:r>
                  <a:rPr lang="en-US" sz="1400" b="1" baseline="-25000" dirty="0" err="1"/>
                  <a:t>Thev</a:t>
                </a:r>
                <a:r>
                  <a:rPr lang="en-US" sz="1400" b="1" dirty="0"/>
                  <a:t>)</a:t>
                </a:r>
                <a:r>
                  <a:rPr lang="en-US" sz="1400" dirty="0"/>
                  <a:t> </a:t>
                </a:r>
                <a:endParaRPr lang="en-US" sz="14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864" y="3021495"/>
                <a:ext cx="6036316" cy="3108543"/>
              </a:xfrm>
              <a:prstGeom prst="rect">
                <a:avLst/>
              </a:prstGeom>
              <a:blipFill>
                <a:blip r:embed="rId3"/>
                <a:stretch>
                  <a:fillRect l="-505" b="-1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6A3A40F8-B65A-4481-8EDF-533DC032A7A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35909" y="2854676"/>
            <a:ext cx="35623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4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/>
              <p:nvPr/>
            </p:nvSpPr>
            <p:spPr>
              <a:xfrm>
                <a:off x="4189864" y="3021495"/>
                <a:ext cx="4094328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600" b="1" dirty="0"/>
              </a:p>
              <a:p>
                <a:endParaRPr lang="en-US" sz="1600" b="1" dirty="0"/>
              </a:p>
              <a:p>
                <a:r>
                  <a:rPr lang="en-US" sz="1600" b="1" dirty="0"/>
                  <a:t>Step 5:</a:t>
                </a:r>
                <a:r>
                  <a:rPr lang="en-US" sz="1600" dirty="0"/>
                  <a:t> Calculate the </a:t>
                </a:r>
                <a:r>
                  <a:rPr lang="en-US" sz="1600" b="1" i="1" dirty="0"/>
                  <a:t>Thevenin Equivalent Resistor </a:t>
                </a:r>
                <a:r>
                  <a:rPr lang="en-US" sz="1600" b="1" dirty="0"/>
                  <a:t>(</a:t>
                </a:r>
                <a:r>
                  <a:rPr lang="en-US" sz="1600" b="1" dirty="0" err="1"/>
                  <a:t>R</a:t>
                </a:r>
                <a:r>
                  <a:rPr lang="en-US" sz="1600" b="1" baseline="-25000" dirty="0" err="1"/>
                  <a:t>Thev</a:t>
                </a:r>
                <a:r>
                  <a:rPr lang="en-US" sz="1600" b="1" dirty="0"/>
                  <a:t>)</a:t>
                </a:r>
                <a:r>
                  <a:rPr lang="en-US" sz="1600" dirty="0"/>
                  <a:t> </a:t>
                </a:r>
              </a:p>
              <a:p>
                <a:endParaRPr lang="en-US" sz="1600" b="1" dirty="0"/>
              </a:p>
              <a:p>
                <a:r>
                  <a:rPr lang="en-US" sz="1600" b="1" dirty="0"/>
                  <a:t>   </a:t>
                </a:r>
                <a:r>
                  <a:rPr lang="en-US" sz="1600" b="1" dirty="0" err="1"/>
                  <a:t>R</a:t>
                </a:r>
                <a:r>
                  <a:rPr lang="en-US" sz="1600" b="1" baseline="-25000" dirty="0" err="1"/>
                  <a:t>Thev</a:t>
                </a:r>
                <a:r>
                  <a:rPr lang="en-US" sz="1600" b="1" dirty="0"/>
                  <a:t> = (R1 x R2) / (R1 = R2)</a:t>
                </a:r>
                <a:endParaRPr lang="en-US" sz="1600" dirty="0"/>
              </a:p>
              <a:p>
                <a:r>
                  <a:rPr lang="en-US" sz="1600" dirty="0"/>
                  <a:t>             = (5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1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 x 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1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) / (5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1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+ 20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1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)</a:t>
                </a:r>
              </a:p>
              <a:p>
                <a:r>
                  <a:rPr lang="en-US" sz="1600" dirty="0"/>
                  <a:t>             = 1.0 x 10</a:t>
                </a:r>
                <a:r>
                  <a:rPr lang="en-US" sz="1600" baseline="30000" dirty="0"/>
                  <a:t>8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/ 25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sz="1600" dirty="0"/>
              </a:p>
              <a:p>
                <a:r>
                  <a:rPr lang="en-US" sz="1600" dirty="0"/>
                  <a:t>             = 4000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or </a:t>
                </a:r>
                <a:r>
                  <a:rPr lang="en-US" sz="1600" b="1" dirty="0"/>
                  <a:t>4 k</a:t>
                </a:r>
                <a14:m>
                  <m:oMath xmlns:m="http://schemas.openxmlformats.org/officeDocument/2006/math">
                    <m:r>
                      <a:rPr lang="en-US" sz="1600" b="1" i="0">
                        <a:latin typeface="Cambria Math" panose="02040503050406030204" pitchFamily="18" charset="0"/>
                      </a:rPr>
                      <m:t>𝛀</m:t>
                    </m:r>
                  </m:oMath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864" y="3021495"/>
                <a:ext cx="4094328" cy="2308324"/>
              </a:xfrm>
              <a:prstGeom prst="rect">
                <a:avLst/>
              </a:prstGeom>
              <a:blipFill>
                <a:blip r:embed="rId3"/>
                <a:stretch>
                  <a:fillRect l="-744" b="-2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6A3A40F8-B65A-4481-8EDF-533DC032A7A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35913" y="2854676"/>
            <a:ext cx="3562350" cy="3038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39BAD4-C85C-485E-80FC-3521ECB57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6117" y="2502999"/>
            <a:ext cx="36385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9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/>
              <p:nvPr/>
            </p:nvSpPr>
            <p:spPr>
              <a:xfrm>
                <a:off x="4558352" y="3021495"/>
                <a:ext cx="4052248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600" b="1" u="sng" dirty="0"/>
              </a:p>
              <a:p>
                <a:endParaRPr lang="en-US" sz="1600" b="1" u="sng" dirty="0"/>
              </a:p>
              <a:p>
                <a:r>
                  <a:rPr lang="en-US" sz="1600" b="1" u="sng" dirty="0"/>
                  <a:t>Step 6</a:t>
                </a:r>
                <a:r>
                  <a:rPr lang="en-US" sz="1600" b="1" dirty="0"/>
                  <a:t>:</a:t>
                </a:r>
                <a:r>
                  <a:rPr lang="en-US" sz="1600" dirty="0"/>
                  <a:t> Calculate </a:t>
                </a:r>
                <a:r>
                  <a:rPr lang="en-US" sz="1600" b="1" i="1" dirty="0"/>
                  <a:t>the current through the load </a:t>
                </a:r>
                <a:r>
                  <a:rPr lang="en-US" sz="1600" b="1" dirty="0"/>
                  <a:t>R</a:t>
                </a:r>
                <a:r>
                  <a:rPr lang="en-US" sz="1600" b="1" baseline="-25000" dirty="0"/>
                  <a:t>3</a:t>
                </a:r>
                <a:r>
                  <a:rPr lang="en-US" sz="1600" b="1" dirty="0"/>
                  <a:t>: </a:t>
                </a:r>
                <a:endParaRPr lang="en-US" sz="1600" dirty="0"/>
              </a:p>
              <a:p>
                <a:endParaRPr lang="en-US" sz="1600" b="1" dirty="0"/>
              </a:p>
              <a:p>
                <a:r>
                  <a:rPr lang="en-US" sz="1600" b="1" dirty="0"/>
                  <a:t>     I</a:t>
                </a:r>
                <a:r>
                  <a:rPr lang="en-US" sz="1600" b="1" baseline="-25000" dirty="0"/>
                  <a:t>R3</a:t>
                </a:r>
                <a:r>
                  <a:rPr lang="en-US" sz="1600" b="1" dirty="0"/>
                  <a:t> = </a:t>
                </a:r>
                <a:r>
                  <a:rPr lang="en-US" sz="1600" b="1" dirty="0" err="1"/>
                  <a:t>E</a:t>
                </a:r>
                <a:r>
                  <a:rPr lang="en-US" sz="1600" b="1" baseline="-25000" dirty="0" err="1"/>
                  <a:t>Thev</a:t>
                </a:r>
                <a:r>
                  <a:rPr lang="en-US" sz="1600" b="1" dirty="0"/>
                  <a:t> / (</a:t>
                </a:r>
                <a:r>
                  <a:rPr lang="en-US" sz="1600" b="1" dirty="0" err="1"/>
                  <a:t>R</a:t>
                </a:r>
                <a:r>
                  <a:rPr lang="en-US" sz="1600" b="1" baseline="-25000" dirty="0" err="1"/>
                  <a:t>Total</a:t>
                </a:r>
                <a:r>
                  <a:rPr lang="en-US" sz="1600" b="1" dirty="0"/>
                  <a:t>)</a:t>
                </a:r>
                <a:r>
                  <a:rPr lang="en-US" sz="1600" dirty="0"/>
                  <a:t> </a:t>
                </a:r>
              </a:p>
              <a:p>
                <a:r>
                  <a:rPr lang="en-US" sz="1600" i="1" dirty="0"/>
                  <a:t>                </a:t>
                </a:r>
                <a:r>
                  <a:rPr lang="en-US" sz="1400" i="1" dirty="0"/>
                  <a:t>*</a:t>
                </a:r>
                <a:r>
                  <a:rPr lang="en-US" sz="1400" i="1" u="sng" dirty="0"/>
                  <a:t>Note</a:t>
                </a:r>
                <a:r>
                  <a:rPr lang="en-US" sz="1400" i="1" dirty="0"/>
                  <a:t>: </a:t>
                </a:r>
                <a:r>
                  <a:rPr lang="en-US" sz="1400" b="1" i="1" dirty="0" err="1"/>
                  <a:t>R</a:t>
                </a:r>
                <a:r>
                  <a:rPr lang="en-US" sz="1400" b="1" i="1" baseline="-25000" dirty="0" err="1"/>
                  <a:t>total</a:t>
                </a:r>
                <a:r>
                  <a:rPr lang="en-US" sz="1400" i="1" dirty="0"/>
                  <a:t> = </a:t>
                </a:r>
                <a:r>
                  <a:rPr lang="en-US" sz="1400" b="1" dirty="0"/>
                  <a:t>(</a:t>
                </a:r>
                <a:r>
                  <a:rPr lang="en-US" sz="1400" b="1" i="1" dirty="0" err="1"/>
                  <a:t>R</a:t>
                </a:r>
                <a:r>
                  <a:rPr lang="en-US" sz="1400" b="1" i="1" baseline="-25000" dirty="0" err="1"/>
                  <a:t>Thev</a:t>
                </a:r>
                <a:r>
                  <a:rPr lang="en-US" sz="1400" i="1" dirty="0"/>
                  <a:t> + </a:t>
                </a:r>
                <a:r>
                  <a:rPr lang="en-US" sz="1400" b="1" i="1" dirty="0"/>
                  <a:t>R3</a:t>
                </a:r>
                <a:r>
                  <a:rPr lang="en-US" sz="1400" b="1" dirty="0"/>
                  <a:t>)</a:t>
                </a:r>
                <a:endParaRPr lang="en-US" sz="1400" b="1" i="1" dirty="0"/>
              </a:p>
              <a:p>
                <a:r>
                  <a:rPr lang="en-US" sz="1600" dirty="0"/>
                  <a:t>              = 200 V / 4 k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1600" dirty="0"/>
                  <a:t> + 8 k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sz="1600" dirty="0"/>
              </a:p>
              <a:p>
                <a:r>
                  <a:rPr lang="en-US" sz="1600" dirty="0"/>
                  <a:t>              = 200 V / 12 k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endParaRPr lang="en-US" sz="1600" dirty="0"/>
              </a:p>
              <a:p>
                <a:r>
                  <a:rPr lang="en-US" sz="1600" dirty="0"/>
                  <a:t>              = 0.0167 A or </a:t>
                </a:r>
                <a:r>
                  <a:rPr lang="en-US" sz="1600" b="1" dirty="0">
                    <a:highlight>
                      <a:srgbClr val="C0C0C0"/>
                    </a:highlight>
                  </a:rPr>
                  <a:t>16.7 mA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352" y="3021495"/>
                <a:ext cx="4052248" cy="2554545"/>
              </a:xfrm>
              <a:prstGeom prst="rect">
                <a:avLst/>
              </a:prstGeom>
              <a:blipFill>
                <a:blip r:embed="rId3"/>
                <a:stretch>
                  <a:fillRect l="-902" r="-902" b="-2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8A39BAD4-C85C-485E-80FC-3521ECB571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07" y="2658696"/>
            <a:ext cx="36385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Norton’s Theorem</a:t>
            </a:r>
            <a:endParaRPr lang="en-US" b="1" dirty="0"/>
          </a:p>
          <a:p>
            <a:pPr marL="457200" lvl="1" indent="0">
              <a:lnSpc>
                <a:spcPct val="150000"/>
              </a:lnSpc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b="1" dirty="0"/>
              <a:t>Norton’s Theorem –</a:t>
            </a:r>
            <a:r>
              <a:rPr lang="en-US" i="1" dirty="0"/>
              <a:t> “Any two-terminal network made up of resistors and voltage or current sources can be replaced by an equivalent</a:t>
            </a:r>
            <a:r>
              <a:rPr lang="en-US" b="1" i="1" dirty="0"/>
              <a:t> </a:t>
            </a:r>
            <a:r>
              <a:rPr lang="en-US" i="1" dirty="0"/>
              <a:t>network made up of a single </a:t>
            </a:r>
            <a:r>
              <a:rPr lang="en-US" i="1" u="sng" dirty="0"/>
              <a:t>current</a:t>
            </a:r>
            <a:r>
              <a:rPr lang="en-US" i="1" dirty="0"/>
              <a:t> source and a </a:t>
            </a:r>
            <a:r>
              <a:rPr lang="en-US" i="1" u="sng" dirty="0"/>
              <a:t>parallel</a:t>
            </a:r>
            <a:r>
              <a:rPr lang="en-US" i="1" dirty="0"/>
              <a:t> resistor”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Very similar to Thevenin’s Theorem, but for current sources rather than voltage sources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31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Norton’s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/>
              <p:nvPr/>
            </p:nvSpPr>
            <p:spPr>
              <a:xfrm>
                <a:off x="4189863" y="3021495"/>
                <a:ext cx="4101151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b="1" dirty="0"/>
              </a:p>
              <a:p>
                <a:r>
                  <a:rPr lang="en-US" b="1" u="sng" dirty="0"/>
                  <a:t>Step 1</a:t>
                </a:r>
                <a:r>
                  <a:rPr lang="en-US" b="1" dirty="0"/>
                  <a:t>:</a:t>
                </a:r>
                <a:r>
                  <a:rPr lang="en-US" dirty="0"/>
                  <a:t> Isolate 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Thev</a:t>
                </a:r>
                <a:r>
                  <a:rPr lang="en-US" dirty="0"/>
                  <a:t> by replacing the load resistor </a:t>
                </a:r>
                <a:r>
                  <a:rPr lang="en-US" b="1" dirty="0"/>
                  <a:t>R</a:t>
                </a:r>
                <a:r>
                  <a:rPr lang="en-US" b="1" baseline="-25000" dirty="0"/>
                  <a:t>3</a:t>
                </a:r>
                <a:r>
                  <a:rPr lang="en-US" dirty="0"/>
                  <a:t> with a short circuit. </a:t>
                </a:r>
              </a:p>
              <a:p>
                <a:endParaRPr lang="en-US" dirty="0"/>
              </a:p>
              <a:p>
                <a:r>
                  <a:rPr lang="en-US" b="1" u="sng" dirty="0"/>
                  <a:t>Step 2</a:t>
                </a:r>
                <a:r>
                  <a:rPr lang="en-US" b="1" dirty="0"/>
                  <a:t>:</a:t>
                </a:r>
                <a:r>
                  <a:rPr lang="en-US" dirty="0"/>
                  <a:t> Calculate the current</a:t>
                </a:r>
                <a:r>
                  <a:rPr lang="en-US" b="1" i="1" dirty="0"/>
                  <a:t> </a:t>
                </a:r>
                <a:r>
                  <a:rPr lang="en-US" b="1" dirty="0"/>
                  <a:t>(</a:t>
                </a:r>
                <a:r>
                  <a:rPr lang="en-US" b="1" dirty="0" err="1"/>
                  <a:t>I</a:t>
                </a:r>
                <a:r>
                  <a:rPr lang="en-US" b="1" baseline="-25000" dirty="0" err="1"/>
                  <a:t>Norton</a:t>
                </a:r>
                <a:r>
                  <a:rPr lang="en-US" b="1" dirty="0"/>
                  <a:t>)</a:t>
                </a:r>
                <a:r>
                  <a:rPr lang="en-US" dirty="0"/>
                  <a:t> through 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Thev</a:t>
                </a:r>
                <a:r>
                  <a:rPr lang="en-US" b="1" dirty="0"/>
                  <a:t>:</a:t>
                </a:r>
                <a:endParaRPr lang="en-US" b="1" baseline="-25000" dirty="0"/>
              </a:p>
              <a:p>
                <a:r>
                  <a:rPr lang="en-US" b="1" dirty="0"/>
                  <a:t>  </a:t>
                </a:r>
              </a:p>
              <a:p>
                <a:r>
                  <a:rPr lang="en-US" b="1" dirty="0"/>
                  <a:t>     </a:t>
                </a:r>
                <a:r>
                  <a:rPr lang="en-US" b="1" dirty="0" err="1"/>
                  <a:t>I</a:t>
                </a:r>
                <a:r>
                  <a:rPr lang="en-US" b="1" baseline="-25000" dirty="0" err="1"/>
                  <a:t>norton</a:t>
                </a:r>
                <a:r>
                  <a:rPr lang="en-US" b="1" dirty="0"/>
                  <a:t> = E / </a:t>
                </a:r>
                <a:r>
                  <a:rPr lang="en-US" b="1" dirty="0" err="1"/>
                  <a:t>R</a:t>
                </a:r>
                <a:r>
                  <a:rPr lang="en-US" b="1" baseline="-25000" dirty="0" err="1"/>
                  <a:t>Thev</a:t>
                </a:r>
                <a:r>
                  <a:rPr lang="en-US" b="1" dirty="0"/>
                  <a:t>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       </a:t>
                </a:r>
                <a:r>
                  <a:rPr lang="en-US" dirty="0"/>
                  <a:t>= 250 V / 5 k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= </a:t>
                </a:r>
                <a:r>
                  <a:rPr lang="en-US" dirty="0"/>
                  <a:t>0.050 A or </a:t>
                </a:r>
                <a:r>
                  <a:rPr lang="en-US" b="1" dirty="0"/>
                  <a:t>50 mA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BC11EBC-7C38-4D26-B488-A6073570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863" y="3021495"/>
                <a:ext cx="4101151" cy="3000821"/>
              </a:xfrm>
              <a:prstGeom prst="rect">
                <a:avLst/>
              </a:prstGeom>
              <a:blipFill>
                <a:blip r:embed="rId3"/>
                <a:stretch>
                  <a:fillRect l="-11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B7F5D2E4-F7D2-4FAA-A3F5-8DF16176E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348" y="2877079"/>
            <a:ext cx="3686175" cy="26765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15C30F-EB04-4523-9CC3-610FD73E565E}"/>
              </a:ext>
            </a:extLst>
          </p:cNvPr>
          <p:cNvSpPr txBox="1"/>
          <p:nvPr/>
        </p:nvSpPr>
        <p:spPr>
          <a:xfrm>
            <a:off x="429904" y="5889009"/>
            <a:ext cx="4449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highlight>
                  <a:srgbClr val="C0C0C0"/>
                </a:highlight>
              </a:rPr>
              <a:t>Example:</a:t>
            </a:r>
            <a:r>
              <a:rPr lang="en-US" sz="1800" dirty="0">
                <a:highlight>
                  <a:srgbClr val="C0C0C0"/>
                </a:highlight>
              </a:rPr>
              <a:t> What is the current </a:t>
            </a:r>
            <a:r>
              <a:rPr lang="en-US" sz="1800" b="1" dirty="0">
                <a:highlight>
                  <a:srgbClr val="C0C0C0"/>
                </a:highlight>
              </a:rPr>
              <a:t>(I)</a:t>
            </a:r>
            <a:r>
              <a:rPr lang="en-US" sz="1800" dirty="0">
                <a:highlight>
                  <a:srgbClr val="C0C0C0"/>
                </a:highlight>
              </a:rPr>
              <a:t> through </a:t>
            </a:r>
            <a:r>
              <a:rPr lang="en-US" sz="1800" b="1" dirty="0">
                <a:highlight>
                  <a:srgbClr val="C0C0C0"/>
                </a:highlight>
              </a:rPr>
              <a:t>R</a:t>
            </a:r>
            <a:r>
              <a:rPr lang="en-US" sz="1800" b="1" baseline="-25000" dirty="0">
                <a:highlight>
                  <a:srgbClr val="C0C0C0"/>
                </a:highlight>
              </a:rPr>
              <a:t>3</a:t>
            </a:r>
            <a:r>
              <a:rPr lang="en-US" sz="1800" dirty="0">
                <a:highlight>
                  <a:srgbClr val="C0C0C0"/>
                </a:highlight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64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Norton’s Theorem</a:t>
            </a:r>
            <a:endParaRPr lang="en-US" dirty="0"/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48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C11EBC-7C38-4D26-B488-A607357099E3}"/>
              </a:ext>
            </a:extLst>
          </p:cNvPr>
          <p:cNvSpPr txBox="1"/>
          <p:nvPr/>
        </p:nvSpPr>
        <p:spPr>
          <a:xfrm>
            <a:off x="4258101" y="2843120"/>
            <a:ext cx="509743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/>
              <a:t>Step 3</a:t>
            </a:r>
            <a:r>
              <a:rPr lang="en-US" b="1" dirty="0"/>
              <a:t>:</a:t>
            </a:r>
            <a:r>
              <a:rPr lang="en-US" dirty="0"/>
              <a:t> Reinsert the load resistor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dirty="0"/>
              <a:t> across </a:t>
            </a:r>
            <a:r>
              <a:rPr lang="en-US" b="1" dirty="0"/>
              <a:t>A</a:t>
            </a:r>
            <a:r>
              <a:rPr lang="en-US" dirty="0"/>
              <a:t> and </a:t>
            </a:r>
            <a:r>
              <a:rPr lang="en-US" b="1" dirty="0"/>
              <a:t>B</a:t>
            </a:r>
            <a:r>
              <a:rPr lang="en-US" dirty="0"/>
              <a:t>.</a:t>
            </a:r>
          </a:p>
          <a:p>
            <a:pPr>
              <a:lnSpc>
                <a:spcPct val="150000"/>
              </a:lnSpc>
            </a:pPr>
            <a:r>
              <a:rPr lang="en-US" b="1" u="sng" dirty="0"/>
              <a:t>Step 4</a:t>
            </a:r>
            <a:r>
              <a:rPr lang="en-US" b="1" dirty="0"/>
              <a:t>:</a:t>
            </a:r>
            <a:r>
              <a:rPr lang="en-US" dirty="0"/>
              <a:t> Calculate the circuit current </a:t>
            </a:r>
            <a:r>
              <a:rPr lang="en-US" b="1" dirty="0"/>
              <a:t>(I)</a:t>
            </a:r>
            <a:r>
              <a:rPr lang="en-US" dirty="0"/>
              <a:t> through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b="1" dirty="0"/>
              <a:t>:</a:t>
            </a:r>
          </a:p>
          <a:p>
            <a:r>
              <a:rPr lang="en-US" b="1" dirty="0"/>
              <a:t>     - </a:t>
            </a:r>
            <a:r>
              <a:rPr lang="en-US" b="1" i="1" dirty="0"/>
              <a:t>R</a:t>
            </a:r>
            <a:r>
              <a:rPr lang="en-US" b="1" i="1" baseline="-25000" dirty="0"/>
              <a:t>3</a:t>
            </a:r>
            <a:r>
              <a:rPr lang="en-US" i="1" dirty="0"/>
              <a:t> is 2/3 the resistance of </a:t>
            </a:r>
            <a:r>
              <a:rPr lang="en-US" b="1" i="1" dirty="0" err="1"/>
              <a:t>R</a:t>
            </a:r>
            <a:r>
              <a:rPr lang="en-US" b="1" i="1" baseline="-25000" dirty="0" err="1"/>
              <a:t>Thev</a:t>
            </a:r>
            <a:endParaRPr lang="en-US" i="1" dirty="0"/>
          </a:p>
          <a:p>
            <a:r>
              <a:rPr lang="en-US" b="1" i="1" dirty="0"/>
              <a:t>     - R</a:t>
            </a:r>
            <a:r>
              <a:rPr lang="en-US" b="1" i="1" baseline="-25000" dirty="0"/>
              <a:t>3</a:t>
            </a:r>
            <a:r>
              <a:rPr lang="en-US" b="1" i="1" dirty="0"/>
              <a:t> </a:t>
            </a:r>
            <a:r>
              <a:rPr lang="en-US" i="1" dirty="0"/>
              <a:t>will therefore have 1/3 the current through it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u="sng" dirty="0"/>
              <a:t>Step 5</a:t>
            </a:r>
            <a:r>
              <a:rPr lang="en-US" b="1" dirty="0"/>
              <a:t>: Calculate I</a:t>
            </a:r>
            <a:r>
              <a:rPr lang="en-US" b="1" baseline="-25000" dirty="0"/>
              <a:t>R3</a:t>
            </a:r>
            <a:r>
              <a:rPr lang="en-US" b="1" dirty="0"/>
              <a:t> </a:t>
            </a:r>
          </a:p>
          <a:p>
            <a:r>
              <a:rPr lang="en-US" b="1" i="1" dirty="0"/>
              <a:t>   </a:t>
            </a:r>
            <a:r>
              <a:rPr lang="en-US" sz="1600" i="1" dirty="0"/>
              <a:t>Recall that</a:t>
            </a:r>
            <a:r>
              <a:rPr lang="en-US" sz="1600" b="1" i="1" dirty="0"/>
              <a:t> </a:t>
            </a:r>
            <a:r>
              <a:rPr lang="en-US" sz="1600" b="1" dirty="0" err="1"/>
              <a:t>I</a:t>
            </a:r>
            <a:r>
              <a:rPr lang="en-US" sz="1600" b="1" baseline="-25000" dirty="0" err="1"/>
              <a:t>Norton</a:t>
            </a:r>
            <a:r>
              <a:rPr lang="en-US" sz="1600" b="1" i="1" dirty="0"/>
              <a:t> </a:t>
            </a:r>
            <a:r>
              <a:rPr lang="en-US" sz="1600" i="1" dirty="0"/>
              <a:t>was calculated in </a:t>
            </a:r>
            <a:r>
              <a:rPr lang="en-US" sz="1600" b="1" i="1" dirty="0"/>
              <a:t>Step 2</a:t>
            </a:r>
            <a:r>
              <a:rPr lang="en-US" sz="1600" i="1" dirty="0"/>
              <a:t> to be </a:t>
            </a:r>
            <a:r>
              <a:rPr lang="en-US" sz="1600" b="1" i="1" dirty="0"/>
              <a:t>50 mA</a:t>
            </a:r>
          </a:p>
          <a:p>
            <a:r>
              <a:rPr lang="en-US" b="1" i="1" dirty="0"/>
              <a:t> </a:t>
            </a:r>
          </a:p>
          <a:p>
            <a:r>
              <a:rPr lang="en-US" b="1" i="1" dirty="0"/>
              <a:t>- What is 1/3 of 50 mA?</a:t>
            </a:r>
          </a:p>
          <a:p>
            <a:r>
              <a:rPr lang="en-US" b="1" i="1" dirty="0"/>
              <a:t>       </a:t>
            </a:r>
            <a:r>
              <a:rPr lang="en-US" dirty="0"/>
              <a:t>50 mA / 3 = 16.7 mA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dirty="0"/>
              <a:t> Therefore, the current </a:t>
            </a:r>
            <a:r>
              <a:rPr lang="en-US" b="1" dirty="0"/>
              <a:t>(I)</a:t>
            </a:r>
            <a:r>
              <a:rPr lang="en-US" dirty="0"/>
              <a:t> through </a:t>
            </a:r>
            <a:r>
              <a:rPr lang="en-US" b="1" dirty="0"/>
              <a:t>R</a:t>
            </a:r>
            <a:r>
              <a:rPr lang="en-US" b="1" baseline="-25000" dirty="0"/>
              <a:t>3</a:t>
            </a:r>
            <a:r>
              <a:rPr lang="en-US" dirty="0"/>
              <a:t> </a:t>
            </a:r>
            <a:r>
              <a:rPr lang="en-US" b="1" dirty="0"/>
              <a:t>= </a:t>
            </a:r>
            <a:r>
              <a:rPr lang="en-US" b="1" dirty="0">
                <a:highlight>
                  <a:srgbClr val="C0C0C0"/>
                </a:highlight>
              </a:rPr>
              <a:t>16.7 mA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F5D2E4-F7D2-4FAA-A3F5-8DF16176E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74" y="2882877"/>
            <a:ext cx="3686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0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Thevenin’s &amp; Norton’s Theorems</a:t>
            </a:r>
          </a:p>
          <a:p>
            <a:pPr marL="0" indent="0" algn="ctr">
              <a:buNone/>
            </a:pPr>
            <a:r>
              <a:rPr lang="en-US" b="1" dirty="0"/>
              <a:t>Final Thoughts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Thevenin- and Norton-equivalent circuits can be transformed back and forth</a:t>
            </a:r>
            <a:endParaRPr lang="en-US" b="1" i="1" dirty="0"/>
          </a:p>
          <a:p>
            <a:pPr lvl="1">
              <a:lnSpc>
                <a:spcPct val="100000"/>
              </a:lnSpc>
            </a:pPr>
            <a:r>
              <a:rPr lang="en-US" dirty="0"/>
              <a:t>The equivalent resistor is the same in both cases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Thevenin equivalent voltage source value is the same voltage as the drop across a Norton-equivalent resistor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Norton equivalent current source value is equal to the short circuit current provided by the Thevenin source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49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0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Easy Math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Remember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en-US" b="1" dirty="0">
                <a:solidFill>
                  <a:srgbClr val="C00000"/>
                </a:solidFill>
              </a:rPr>
              <a:t>BODMAS</a:t>
            </a:r>
            <a:endParaRPr lang="en-US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b="1" dirty="0"/>
              <a:t>Ex. 1  	10 – 2 x 3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10 – 6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b="1" dirty="0"/>
              <a:t>=  4</a:t>
            </a:r>
          </a:p>
          <a:p>
            <a:pPr lvl="1">
              <a:lnSpc>
                <a:spcPct val="150000"/>
              </a:lnSpc>
            </a:pPr>
            <a:r>
              <a:rPr lang="en-US" b="1" dirty="0"/>
              <a:t>Ex. 2	(10 – 2) x 3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8 x 3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b="1" dirty="0"/>
              <a:t>= 24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4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r>
              <a:rPr lang="en-US" b="1" dirty="0"/>
              <a:t>Power –</a:t>
            </a:r>
            <a:r>
              <a:rPr lang="en-US" dirty="0"/>
              <a:t> Measure of the rate at which energy is generated or used</a:t>
            </a:r>
          </a:p>
          <a:p>
            <a:pPr lvl="2">
              <a:lnSpc>
                <a:spcPct val="100000"/>
              </a:lnSpc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One </a:t>
            </a:r>
            <a:r>
              <a:rPr lang="en-US" b="1" dirty="0"/>
              <a:t>watt (W)</a:t>
            </a:r>
            <a:r>
              <a:rPr lang="en-US" dirty="0"/>
              <a:t> of power is defined as the generation or use of one </a:t>
            </a:r>
            <a:r>
              <a:rPr lang="en-US" b="1" dirty="0"/>
              <a:t>joule (J)</a:t>
            </a:r>
            <a:r>
              <a:rPr lang="en-US" dirty="0"/>
              <a:t> of energy or work per second</a:t>
            </a:r>
          </a:p>
          <a:p>
            <a:pPr lvl="2">
              <a:lnSpc>
                <a:spcPct val="100000"/>
              </a:lnSpc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One </a:t>
            </a:r>
            <a:r>
              <a:rPr lang="en-US" b="1" dirty="0"/>
              <a:t>joule (J)</a:t>
            </a:r>
            <a:r>
              <a:rPr lang="en-US" dirty="0"/>
              <a:t> is the amount of energy or work done when a force of one newton is applied to an object that is moved one meter in the direction of the force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50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914400" lvl="2" indent="0">
              <a:lnSpc>
                <a:spcPct val="100000"/>
              </a:lnSpc>
              <a:buNone/>
            </a:pPr>
            <a:endParaRPr lang="en-US" dirty="0"/>
          </a:p>
          <a:p>
            <a:pPr lvl="2">
              <a:lnSpc>
                <a:spcPct val="100000"/>
              </a:lnSpc>
            </a:pPr>
            <a:r>
              <a:rPr lang="en-US" sz="2400" dirty="0"/>
              <a:t>One </a:t>
            </a:r>
            <a:r>
              <a:rPr lang="en-US" sz="2400" b="1" dirty="0"/>
              <a:t>watt (W)</a:t>
            </a:r>
            <a:r>
              <a:rPr lang="en-US" sz="2400" dirty="0"/>
              <a:t> is also defined as one </a:t>
            </a:r>
            <a:r>
              <a:rPr lang="en-US" sz="2400" b="1" dirty="0"/>
              <a:t>volt (V)</a:t>
            </a:r>
            <a:r>
              <a:rPr lang="en-US" sz="2400" dirty="0"/>
              <a:t> of electromotive force </a:t>
            </a:r>
            <a:r>
              <a:rPr lang="en-US" sz="2400" b="1" dirty="0"/>
              <a:t>(EMF)</a:t>
            </a:r>
            <a:r>
              <a:rPr lang="en-US" sz="2400" dirty="0"/>
              <a:t> causing one </a:t>
            </a:r>
            <a:r>
              <a:rPr lang="en-US" sz="2400" b="1" dirty="0"/>
              <a:t>ampere (I)</a:t>
            </a:r>
            <a:r>
              <a:rPr lang="en-US" sz="2400" dirty="0"/>
              <a:t> of current to flow through a resistance (</a:t>
            </a:r>
            <a:r>
              <a:rPr lang="en-US" sz="2400" baseline="30000" dirty="0"/>
              <a:t>*</a:t>
            </a:r>
            <a:r>
              <a:rPr lang="en-US" sz="2400" i="1" dirty="0"/>
              <a:t>Discussion applies to DC circuits only</a:t>
            </a:r>
            <a:r>
              <a:rPr lang="en-US" sz="2400" dirty="0"/>
              <a:t>):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400" b="1" dirty="0"/>
              <a:t>	P = I x E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P = </a:t>
            </a:r>
            <a:r>
              <a:rPr lang="en-US" sz="2400" dirty="0"/>
              <a:t>Power in watts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I =</a:t>
            </a:r>
            <a:r>
              <a:rPr lang="en-US" sz="2400" dirty="0"/>
              <a:t> Current in amperes</a:t>
            </a:r>
            <a:endParaRPr lang="en-US" sz="2400" b="1" dirty="0"/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E = </a:t>
            </a:r>
            <a:r>
              <a:rPr lang="en-US" sz="2400" dirty="0"/>
              <a:t>EMF in volts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51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5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0" indent="0" algn="ctr">
              <a:buNone/>
            </a:pPr>
            <a:r>
              <a:rPr lang="en-US" b="1" dirty="0"/>
              <a:t>Power</a:t>
            </a:r>
            <a:endParaRPr lang="en-US" dirty="0"/>
          </a:p>
          <a:p>
            <a:pPr marL="0" indent="0" algn="ctr">
              <a:buNone/>
            </a:pPr>
            <a:endParaRPr lang="en-US" b="1" dirty="0"/>
          </a:p>
          <a:p>
            <a:pPr lvl="2">
              <a:lnSpc>
                <a:spcPct val="150000"/>
              </a:lnSpc>
            </a:pPr>
            <a:r>
              <a:rPr lang="en-US" sz="2400" dirty="0"/>
              <a:t>Power may also be expressed as </a:t>
            </a:r>
            <a:r>
              <a:rPr lang="en-US" sz="2400" b="1" dirty="0"/>
              <a:t>horsepower (hp)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400" b="1" dirty="0"/>
              <a:t>	746W = 1 horsepower</a:t>
            </a:r>
          </a:p>
          <a:p>
            <a:pPr lvl="2">
              <a:lnSpc>
                <a:spcPct val="100000"/>
              </a:lnSpc>
            </a:pPr>
            <a:r>
              <a:rPr lang="en-US" sz="2400" dirty="0"/>
              <a:t>Assumes lossless (100% efficiency) conversion between mechanical and electrical power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Especially useful measure of work when dealing with motors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0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0" indent="0" algn="ctr">
              <a:buNone/>
            </a:pPr>
            <a:r>
              <a:rPr lang="en-US" b="1" dirty="0"/>
              <a:t>Energy</a:t>
            </a:r>
          </a:p>
          <a:p>
            <a:pPr lvl="2">
              <a:lnSpc>
                <a:spcPct val="100000"/>
              </a:lnSpc>
            </a:pPr>
            <a:endParaRPr lang="en-US" dirty="0"/>
          </a:p>
          <a:p>
            <a:pPr lvl="2">
              <a:lnSpc>
                <a:spcPct val="100000"/>
              </a:lnSpc>
            </a:pPr>
            <a:r>
              <a:rPr lang="en-US" sz="2400" b="1" dirty="0"/>
              <a:t>Energy</a:t>
            </a:r>
            <a:r>
              <a:rPr lang="en-US" sz="2400" dirty="0"/>
              <a:t> is an expression of </a:t>
            </a:r>
            <a:r>
              <a:rPr lang="en-US" sz="2400" b="1" dirty="0"/>
              <a:t>work</a:t>
            </a:r>
          </a:p>
          <a:p>
            <a:pPr marL="914400" lvl="2" indent="0">
              <a:lnSpc>
                <a:spcPct val="100000"/>
              </a:lnSpc>
              <a:buNone/>
            </a:pPr>
            <a:endParaRPr lang="en-US" sz="2400" b="1" dirty="0"/>
          </a:p>
          <a:p>
            <a:pPr lvl="2">
              <a:lnSpc>
                <a:spcPct val="100000"/>
              </a:lnSpc>
            </a:pPr>
            <a:r>
              <a:rPr lang="en-US" sz="2400" dirty="0"/>
              <a:t>Energy is generally measured as </a:t>
            </a:r>
            <a:r>
              <a:rPr lang="en-US" sz="2400" b="1" dirty="0"/>
              <a:t>watt-hours (</a:t>
            </a:r>
            <a:r>
              <a:rPr lang="en-US" sz="2400" b="1" dirty="0" err="1"/>
              <a:t>Wh</a:t>
            </a:r>
            <a:r>
              <a:rPr lang="en-US" sz="2400" b="1" dirty="0"/>
              <a:t>)</a:t>
            </a:r>
            <a:r>
              <a:rPr lang="en-US" sz="2400" dirty="0"/>
              <a:t>, which is power multiplied by time: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400" b="1" dirty="0"/>
              <a:t>	</a:t>
            </a:r>
            <a:r>
              <a:rPr lang="en-US" sz="2400" b="1" dirty="0" err="1"/>
              <a:t>Wh</a:t>
            </a:r>
            <a:r>
              <a:rPr lang="en-US" sz="2400" b="1" dirty="0"/>
              <a:t> = P x t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</a:t>
            </a:r>
            <a:r>
              <a:rPr lang="en-US" sz="2400" b="1" dirty="0" err="1"/>
              <a:t>Wh</a:t>
            </a:r>
            <a:r>
              <a:rPr lang="en-US" sz="2400" b="1" dirty="0"/>
              <a:t> = </a:t>
            </a:r>
            <a:r>
              <a:rPr lang="en-US" sz="2400" dirty="0"/>
              <a:t>Energy in watt-hours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P =</a:t>
            </a:r>
            <a:r>
              <a:rPr lang="en-US" sz="2400" dirty="0"/>
              <a:t> Power in watts</a:t>
            </a:r>
            <a:endParaRPr lang="en-US" sz="2400" b="1" dirty="0"/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2400" b="1" dirty="0"/>
              <a:t>		t = </a:t>
            </a:r>
            <a:r>
              <a:rPr lang="en-US" sz="2400" dirty="0"/>
              <a:t>Time in hours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Energy</a:t>
            </a:r>
          </a:p>
          <a:p>
            <a:pPr marL="0" indent="0" algn="ctr">
              <a:buNone/>
            </a:pPr>
            <a:endParaRPr lang="en-US" b="1" dirty="0"/>
          </a:p>
          <a:p>
            <a:pPr lvl="2">
              <a:lnSpc>
                <a:spcPct val="150000"/>
              </a:lnSpc>
            </a:pPr>
            <a:r>
              <a:rPr lang="en-US" sz="2400" dirty="0"/>
              <a:t>Power companies bills in </a:t>
            </a:r>
            <a:r>
              <a:rPr lang="en-US" sz="2400" b="1" dirty="0"/>
              <a:t>kilowatt-hours (kWh)</a:t>
            </a:r>
          </a:p>
          <a:p>
            <a:pPr lvl="2">
              <a:lnSpc>
                <a:spcPct val="150000"/>
              </a:lnSpc>
            </a:pPr>
            <a:r>
              <a:rPr lang="en-US" sz="2400" dirty="0"/>
              <a:t>Batteries generally are rated in </a:t>
            </a:r>
            <a:r>
              <a:rPr lang="en-US" sz="2400" b="1" dirty="0"/>
              <a:t>milliampere-hours (</a:t>
            </a:r>
            <a:r>
              <a:rPr lang="en-US" sz="2400" b="1" dirty="0" err="1"/>
              <a:t>mAh</a:t>
            </a:r>
            <a:r>
              <a:rPr lang="en-US" sz="2400" b="1" dirty="0"/>
              <a:t>)</a:t>
            </a:r>
          </a:p>
          <a:p>
            <a:pPr lvl="2">
              <a:lnSpc>
                <a:spcPct val="100000"/>
              </a:lnSpc>
            </a:pPr>
            <a:r>
              <a:rPr lang="en-US" sz="2400" i="1" dirty="0"/>
              <a:t>Note that a small amount of power used over a long has the same effect as a large amount of power used over a short time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2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Energy</a:t>
            </a:r>
          </a:p>
          <a:p>
            <a:pPr marL="0" indent="0" algn="ctr">
              <a:buNone/>
            </a:pPr>
            <a:endParaRPr lang="en-US" b="1" dirty="0"/>
          </a:p>
          <a:p>
            <a:pPr lvl="1"/>
            <a:r>
              <a:rPr lang="en-US" dirty="0"/>
              <a:t>Practical application for Ham Radio: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A handheld radio has a fully charged battery storing </a:t>
            </a:r>
            <a:r>
              <a:rPr lang="en-US" b="1" dirty="0"/>
              <a:t>900 </a:t>
            </a:r>
            <a:r>
              <a:rPr lang="en-US" b="1" dirty="0" err="1"/>
              <a:t>mAh</a:t>
            </a:r>
            <a:r>
              <a:rPr lang="en-US" dirty="0"/>
              <a:t> of energy, and the radio draws </a:t>
            </a:r>
            <a:r>
              <a:rPr lang="en-US" b="1" dirty="0"/>
              <a:t>30 m</a:t>
            </a:r>
            <a:r>
              <a:rPr lang="en-US" dirty="0"/>
              <a:t>A on receive. </a:t>
            </a:r>
            <a:r>
              <a:rPr lang="en-US" b="1" i="1" dirty="0"/>
              <a:t>How long will the radio continue to stay on in receive mode?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t = 900 </a:t>
            </a:r>
            <a:r>
              <a:rPr lang="en-US" b="1" dirty="0" err="1"/>
              <a:t>mAh</a:t>
            </a:r>
            <a:r>
              <a:rPr lang="en-US" b="1" dirty="0"/>
              <a:t> / 30 mA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   </a:t>
            </a:r>
            <a:r>
              <a:rPr lang="en-US" dirty="0"/>
              <a:t>= 900 </a:t>
            </a:r>
            <a:r>
              <a:rPr lang="en-US" dirty="0" err="1"/>
              <a:t>mAh</a:t>
            </a:r>
            <a:r>
              <a:rPr lang="en-US" dirty="0"/>
              <a:t> / 30 mA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   = 30 hours </a:t>
            </a:r>
            <a:r>
              <a:rPr lang="en-US" dirty="0"/>
              <a:t>(</a:t>
            </a:r>
            <a:r>
              <a:rPr lang="en-US" baseline="30000" dirty="0"/>
              <a:t>*</a:t>
            </a:r>
            <a:r>
              <a:rPr lang="en-US" sz="1600" i="1" dirty="0"/>
              <a:t>Assuming 100% efficiency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0" indent="0" algn="ctr">
              <a:buNone/>
            </a:pPr>
            <a:r>
              <a:rPr lang="en-US" b="1" dirty="0"/>
              <a:t>Efficiency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No circuit is 100% lossless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Every circuit experiences losses as </a:t>
            </a:r>
            <a:r>
              <a:rPr lang="en-US" b="1" i="1" dirty="0"/>
              <a:t>heat</a:t>
            </a:r>
            <a:r>
              <a:rPr lang="en-US" dirty="0"/>
              <a:t> or </a:t>
            </a:r>
            <a:r>
              <a:rPr lang="en-US" b="1" i="1" dirty="0"/>
              <a:t>other form of energy</a:t>
            </a:r>
          </a:p>
          <a:p>
            <a:pPr lvl="2">
              <a:lnSpc>
                <a:spcPct val="100000"/>
              </a:lnSpc>
            </a:pPr>
            <a:r>
              <a:rPr lang="en-US" b="1" i="1" dirty="0"/>
              <a:t>Law of Conservation of Energy </a:t>
            </a:r>
            <a:r>
              <a:rPr lang="en-US" dirty="0"/>
              <a:t>– Energy can neither be created nor destroyed, only converted from one form to another.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Energy lost to conversion to another form is a </a:t>
            </a:r>
            <a:r>
              <a:rPr lang="en-US" b="1" i="1" dirty="0"/>
              <a:t>loss of efficiency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2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Power and Energy</a:t>
            </a:r>
          </a:p>
          <a:p>
            <a:pPr marL="0" indent="0" algn="ctr">
              <a:buNone/>
            </a:pPr>
            <a:r>
              <a:rPr lang="en-US" b="1" dirty="0"/>
              <a:t>Efficiency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sz="2600" dirty="0"/>
              <a:t>Power converted to heat is considered a loss because it is not useful power</a:t>
            </a:r>
          </a:p>
          <a:p>
            <a:pPr lvl="1">
              <a:lnSpc>
                <a:spcPct val="150000"/>
              </a:lnSpc>
            </a:pPr>
            <a:r>
              <a:rPr lang="en-US" sz="2600" dirty="0"/>
              <a:t>The ratio of </a:t>
            </a:r>
            <a:r>
              <a:rPr lang="en-US" sz="2600" b="1" i="1" dirty="0"/>
              <a:t>power output</a:t>
            </a:r>
            <a:r>
              <a:rPr lang="en-US" sz="2600" dirty="0"/>
              <a:t> to </a:t>
            </a:r>
            <a:r>
              <a:rPr lang="en-US" sz="2600" b="1" i="1" dirty="0"/>
              <a:t>power input</a:t>
            </a:r>
            <a:r>
              <a:rPr lang="en-US" sz="2600" dirty="0"/>
              <a:t> results in a </a:t>
            </a:r>
            <a:r>
              <a:rPr lang="en-US" sz="2600" b="1" i="1" dirty="0"/>
              <a:t>measure of efficiency </a:t>
            </a:r>
            <a:r>
              <a:rPr lang="en-US" sz="2600" b="1" dirty="0"/>
              <a:t>(Eff) </a:t>
            </a:r>
            <a:r>
              <a:rPr lang="en-US" sz="2600" dirty="0"/>
              <a:t>usually </a:t>
            </a:r>
            <a:r>
              <a:rPr lang="en-US" sz="2600" b="1" i="1" dirty="0"/>
              <a:t>expressed as a percentage</a:t>
            </a:r>
          </a:p>
          <a:p>
            <a:pPr lvl="2">
              <a:lnSpc>
                <a:spcPct val="150000"/>
              </a:lnSpc>
            </a:pPr>
            <a:r>
              <a:rPr lang="en-US" sz="2600" dirty="0"/>
              <a:t>Expressed mathematically: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100" b="1" dirty="0"/>
              <a:t>Eff = P</a:t>
            </a:r>
            <a:r>
              <a:rPr lang="en-US" sz="2100" b="1" baseline="-25000" dirty="0"/>
              <a:t>o</a:t>
            </a:r>
            <a:r>
              <a:rPr lang="en-US" sz="2100" b="1" dirty="0"/>
              <a:t> / P</a:t>
            </a:r>
            <a:r>
              <a:rPr lang="en-US" sz="2100" b="1" baseline="-25000" dirty="0"/>
              <a:t>i</a:t>
            </a:r>
            <a:r>
              <a:rPr lang="en-US" sz="2100" b="1" dirty="0"/>
              <a:t> 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100" b="1" dirty="0"/>
              <a:t>	Eff = Efficiency as a value or fraction between 0 and 1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100" b="1" dirty="0"/>
              <a:t>	P</a:t>
            </a:r>
            <a:r>
              <a:rPr lang="en-US" sz="2100" b="1" baseline="-25000" dirty="0"/>
              <a:t>o</a:t>
            </a:r>
            <a:r>
              <a:rPr lang="en-US" sz="2100" b="1" dirty="0"/>
              <a:t> = Power output in watts (W)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100" b="1" dirty="0"/>
              <a:t>	P</a:t>
            </a:r>
            <a:r>
              <a:rPr lang="en-US" sz="2100" b="1" baseline="-25000" dirty="0"/>
              <a:t>i</a:t>
            </a:r>
            <a:r>
              <a:rPr lang="en-US" sz="2100" b="1" dirty="0"/>
              <a:t> = Power input in watts (W)</a:t>
            </a:r>
          </a:p>
          <a:p>
            <a:pPr lvl="1">
              <a:lnSpc>
                <a:spcPct val="100000"/>
              </a:lnSpc>
            </a:pPr>
            <a:endParaRPr lang="en-US" sz="2000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1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Voltage, Current, Resistance, &amp; Power Equation Summary</a:t>
            </a:r>
          </a:p>
          <a:p>
            <a:pPr marL="0" indent="0" algn="ctr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58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 descr="Ohm's Law Calculator and Electrical Formulas - Inch Calculator">
            <a:extLst>
              <a:ext uri="{FF2B5EF4-FFF2-40B4-BE49-F238E27FC236}">
                <a16:creationId xmlns:a16="http://schemas.microsoft.com/office/drawing/2014/main" id="{517F6CCF-F6C3-4F10-87CA-F934E993F2E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840" y="2562067"/>
            <a:ext cx="4084320" cy="3704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77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E0CFA-7DFB-4B86-B7CF-4575B1FC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2AE50-5B87-417F-A1AF-11B2A3B8E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Electrostatic Fields and Energy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b="1" dirty="0"/>
              <a:t>Electrostatic Field –</a:t>
            </a:r>
            <a:r>
              <a:rPr lang="en-US" dirty="0"/>
              <a:t> Created whenever a voltage exists between two points</a:t>
            </a:r>
          </a:p>
          <a:p>
            <a:pPr lvl="2">
              <a:lnSpc>
                <a:spcPct val="110000"/>
              </a:lnSpc>
            </a:pPr>
            <a:r>
              <a:rPr lang="en-US" dirty="0"/>
              <a:t>The field causes electrical charges to feel a force in the direction of the field</a:t>
            </a:r>
          </a:p>
          <a:p>
            <a:pPr lvl="3">
              <a:lnSpc>
                <a:spcPct val="110000"/>
              </a:lnSpc>
            </a:pPr>
            <a:r>
              <a:rPr lang="en-US" dirty="0"/>
              <a:t>If the charges are not free to move, then it is </a:t>
            </a:r>
            <a:r>
              <a:rPr lang="en-US" b="1" i="1" dirty="0"/>
              <a:t>potential energy</a:t>
            </a:r>
            <a:endParaRPr lang="en-US" dirty="0"/>
          </a:p>
          <a:p>
            <a:pPr lvl="3">
              <a:lnSpc>
                <a:spcPct val="110000"/>
              </a:lnSpc>
            </a:pPr>
            <a:r>
              <a:rPr lang="en-US" dirty="0"/>
              <a:t>If the charges are free to move, then it is </a:t>
            </a:r>
            <a:r>
              <a:rPr lang="en-US" b="1" i="1" dirty="0"/>
              <a:t>kinetic energy</a:t>
            </a:r>
            <a:endParaRPr lang="en-US" dirty="0"/>
          </a:p>
          <a:p>
            <a:pPr lvl="1">
              <a:lnSpc>
                <a:spcPct val="110000"/>
              </a:lnSpc>
            </a:pPr>
            <a:r>
              <a:rPr lang="en-US" dirty="0"/>
              <a:t>The field is represented by </a:t>
            </a:r>
            <a:r>
              <a:rPr lang="en-US" b="1" i="1" dirty="0"/>
              <a:t>lines of force</a:t>
            </a:r>
            <a:r>
              <a:rPr lang="en-US" dirty="0"/>
              <a:t> showing the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dirty="0"/>
              <a:t>    direction of the force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The field’s strength is measured in </a:t>
            </a:r>
            <a:r>
              <a:rPr lang="en-US" b="1" i="1" dirty="0"/>
              <a:t>volts per meter</a:t>
            </a:r>
            <a:r>
              <a:rPr lang="en-US" b="1" dirty="0"/>
              <a:t> (V/m)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55FD0-B390-45DB-A7B0-9AE7C054F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ED70BD6-662E-4ACA-BAF9-D49FD6E68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A14EFB-D7EB-4605-94AA-1F16B67CA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827" y="4100988"/>
            <a:ext cx="2596201" cy="136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Easy Math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Remember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en-US" b="1" dirty="0">
                <a:solidFill>
                  <a:srgbClr val="C00000"/>
                </a:solidFill>
              </a:rPr>
              <a:t>BODMAS</a:t>
            </a:r>
          </a:p>
          <a:p>
            <a:pPr marL="0" indent="0" algn="ctr">
              <a:buNone/>
            </a:pPr>
            <a:endParaRPr lang="en-US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b="1" dirty="0"/>
              <a:t>Ex. 3	-4 + 5 x (7 + 3)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-4 + 5 x 10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-4 + 50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b="1" dirty="0"/>
              <a:t>= 46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5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E0CFA-7DFB-4B86-B7CF-4575B1FC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2AE50-5B87-417F-A1AF-11B2A3B8E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endParaRPr lang="en-US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55FD0-B390-45DB-A7B0-9AE7C054F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7913B8-03C2-4EB9-8173-D7AD38934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12" y="3429000"/>
            <a:ext cx="3714750" cy="1971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150F6-F694-49FF-A078-2C3EF3CC5075}"/>
              </a:ext>
            </a:extLst>
          </p:cNvPr>
          <p:cNvSpPr txBox="1"/>
          <p:nvPr/>
        </p:nvSpPr>
        <p:spPr>
          <a:xfrm>
            <a:off x="4558352" y="3036627"/>
            <a:ext cx="586171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/>
              <a:t>Capacitor –</a:t>
            </a:r>
            <a:r>
              <a:rPr lang="en-US" sz="2400" dirty="0"/>
              <a:t> A device with the property of storing electrical energy in an electrical field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/>
              <a:t>Capacitance –</a:t>
            </a:r>
            <a:r>
              <a:rPr lang="en-US" sz="2400" dirty="0"/>
              <a:t> The amount of electrical energy that a capacitor can store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A082897-C855-46CE-B476-18105BC86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4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E0CFA-7DFB-4B86-B7CF-4575B1FC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2AE50-5B87-417F-A1AF-11B2A3B8E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The Capacitor</a:t>
            </a:r>
          </a:p>
          <a:p>
            <a:pPr marL="0" indent="0" algn="ctr">
              <a:buNone/>
            </a:pPr>
            <a:endParaRPr lang="en-US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55FD0-B390-45DB-A7B0-9AE7C054F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7913B8-03C2-4EB9-8173-D7AD38934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12" y="3429000"/>
            <a:ext cx="3714750" cy="1971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150F6-F694-49FF-A078-2C3EF3CC5075}"/>
              </a:ext>
            </a:extLst>
          </p:cNvPr>
          <p:cNvSpPr txBox="1"/>
          <p:nvPr/>
        </p:nvSpPr>
        <p:spPr>
          <a:xfrm>
            <a:off x="4558351" y="3036626"/>
            <a:ext cx="589583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Two flat metal plates placed close to each other without touching and connected to a battery through a switch</a:t>
            </a:r>
          </a:p>
          <a:p>
            <a:endParaRPr lang="en-US" dirty="0"/>
          </a:p>
          <a:p>
            <a:pPr marL="342900" indent="-342900">
              <a:buAutoNum type="arabicPeriod" startAt="2"/>
            </a:pPr>
            <a:r>
              <a:rPr lang="en-US" dirty="0"/>
              <a:t>The switch (S) is closed, electrons are attracted from upper plate to (+) terminal of battery</a:t>
            </a:r>
          </a:p>
          <a:p>
            <a:endParaRPr lang="en-US" dirty="0"/>
          </a:p>
          <a:p>
            <a:r>
              <a:rPr lang="en-US" dirty="0"/>
              <a:t>3</a:t>
            </a:r>
            <a:r>
              <a:rPr lang="en-US" b="1" dirty="0"/>
              <a:t>.</a:t>
            </a:r>
            <a:r>
              <a:rPr lang="en-US" dirty="0"/>
              <a:t>  The same number of electrons are repelled from the (-)    terminal and pushed to the lower plate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8064C9-9DFD-43DE-8CD8-970CE9E8C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E0CFA-7DFB-4B86-B7CF-4575B1FC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2AE50-5B87-417F-A1AF-11B2A3B8E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The Capacitor</a:t>
            </a:r>
          </a:p>
          <a:p>
            <a:pPr marL="0" indent="0" algn="ctr">
              <a:buNone/>
            </a:pPr>
            <a:endParaRPr lang="en-US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55FD0-B390-45DB-A7B0-9AE7C054F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7913B8-03C2-4EB9-8173-D7AD38934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12" y="3429000"/>
            <a:ext cx="3714750" cy="1971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150F6-F694-49FF-A078-2C3EF3CC5075}"/>
              </a:ext>
            </a:extLst>
          </p:cNvPr>
          <p:cNvSpPr txBox="1"/>
          <p:nvPr/>
        </p:nvSpPr>
        <p:spPr>
          <a:xfrm>
            <a:off x="4558352" y="3036627"/>
            <a:ext cx="58617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342900" indent="-342900">
              <a:buAutoNum type="arabicPeriod" startAt="4"/>
            </a:pPr>
            <a:r>
              <a:rPr lang="en-US" dirty="0"/>
              <a:t>Creates an imbalance between the plates resulting in a        voltage appearing</a:t>
            </a:r>
          </a:p>
          <a:p>
            <a:endParaRPr lang="en-US" dirty="0"/>
          </a:p>
          <a:p>
            <a:pPr marL="342900" indent="-342900">
              <a:buAutoNum type="arabicPeriod" startAt="5"/>
            </a:pPr>
            <a:r>
              <a:rPr lang="en-US" dirty="0"/>
              <a:t>Eventually the plates reach equilibrium opposing further current flow</a:t>
            </a:r>
          </a:p>
          <a:p>
            <a:endParaRPr lang="en-US" dirty="0"/>
          </a:p>
          <a:p>
            <a:r>
              <a:rPr lang="en-US" dirty="0"/>
              <a:t>6</a:t>
            </a:r>
            <a:r>
              <a:rPr lang="en-US" b="1" dirty="0"/>
              <a:t>.</a:t>
            </a:r>
            <a:r>
              <a:rPr lang="en-US" dirty="0"/>
              <a:t>  At this point, electrical energy is being stored between the plates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0ECE1E5-615E-4355-ADC5-4A82F35BD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dirty="0"/>
              <a:t>The </a:t>
            </a:r>
            <a:r>
              <a:rPr lang="en-US" b="1" i="1" dirty="0"/>
              <a:t>amount of electrical charge</a:t>
            </a:r>
            <a:r>
              <a:rPr lang="en-US" dirty="0"/>
              <a:t> (potential energy) that a capacitor can hold is proportional to the voltage applied and its capacitance: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Q = C x V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    where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Q = Charge in coulombs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C = Capacitance if farads (F)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V = Electrical potential in volts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8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dirty="0"/>
              <a:t>The </a:t>
            </a:r>
            <a:r>
              <a:rPr lang="en-US" b="1" i="1" dirty="0"/>
              <a:t>amount of electrical energy</a:t>
            </a:r>
            <a:r>
              <a:rPr lang="en-US" dirty="0"/>
              <a:t> (ability to do work) that a capacitor can store is similarly calculated: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W = V</a:t>
            </a:r>
            <a:r>
              <a:rPr lang="en-US" sz="2000" b="1" baseline="30000" dirty="0"/>
              <a:t>2</a:t>
            </a:r>
            <a:r>
              <a:rPr lang="en-US" sz="2000" b="1" dirty="0"/>
              <a:t>C / 2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    where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W = Energy in joules (J) or watt-seconds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C = Capacitance if farads (F)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sz="2000" b="1" dirty="0"/>
              <a:t>	V = Electrical potential in volts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9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b="1" dirty="0"/>
              <a:t>Farad –</a:t>
            </a:r>
            <a:r>
              <a:rPr lang="en-US" dirty="0"/>
              <a:t> The basic unit of measure of the ability to store electrical energy in an electrostatic field </a:t>
            </a:r>
            <a:r>
              <a:rPr lang="en-US" b="1" dirty="0"/>
              <a:t>(</a:t>
            </a:r>
            <a:r>
              <a:rPr lang="en-US" b="1" i="1" dirty="0"/>
              <a:t>capacitance</a:t>
            </a:r>
            <a:r>
              <a:rPr lang="en-US" b="1" dirty="0"/>
              <a:t>)</a:t>
            </a:r>
            <a:endParaRPr lang="en-US" sz="1600" b="1" dirty="0"/>
          </a:p>
          <a:p>
            <a:pPr lvl="2">
              <a:lnSpc>
                <a:spcPct val="100000"/>
              </a:lnSpc>
            </a:pPr>
            <a:r>
              <a:rPr lang="en-US" dirty="0"/>
              <a:t>Three common measures of capacitors:</a:t>
            </a:r>
          </a:p>
          <a:p>
            <a:pPr lvl="3">
              <a:lnSpc>
                <a:spcPct val="100000"/>
              </a:lnSpc>
            </a:pPr>
            <a:r>
              <a:rPr lang="en-US" b="1" dirty="0"/>
              <a:t>microfarad (10</a:t>
            </a:r>
            <a:r>
              <a:rPr lang="en-US" b="1" baseline="30000" dirty="0"/>
              <a:t>-6</a:t>
            </a:r>
            <a:r>
              <a:rPr lang="en-US" b="1" dirty="0"/>
              <a:t> F) – </a:t>
            </a:r>
            <a:r>
              <a:rPr lang="en-US" dirty="0"/>
              <a:t>one millionth of a farad</a:t>
            </a:r>
            <a:endParaRPr lang="en-US" b="1" dirty="0"/>
          </a:p>
          <a:p>
            <a:pPr lvl="3">
              <a:lnSpc>
                <a:spcPct val="100000"/>
              </a:lnSpc>
            </a:pPr>
            <a:r>
              <a:rPr lang="en-US" b="1" dirty="0"/>
              <a:t>nanofarad (10</a:t>
            </a:r>
            <a:r>
              <a:rPr lang="en-US" b="1" baseline="30000" dirty="0"/>
              <a:t>-9</a:t>
            </a:r>
            <a:r>
              <a:rPr lang="en-US" b="1" dirty="0"/>
              <a:t> F) – </a:t>
            </a:r>
            <a:r>
              <a:rPr lang="en-US" dirty="0"/>
              <a:t>one thousandth of a microfarad (one billionth of a farad)</a:t>
            </a:r>
            <a:endParaRPr lang="en-US" b="1" dirty="0"/>
          </a:p>
          <a:p>
            <a:pPr lvl="3">
              <a:lnSpc>
                <a:spcPct val="100000"/>
              </a:lnSpc>
            </a:pPr>
            <a:r>
              <a:rPr lang="en-US" b="1" dirty="0"/>
              <a:t>picofarad (10</a:t>
            </a:r>
            <a:r>
              <a:rPr lang="en-US" b="1" baseline="30000" dirty="0"/>
              <a:t>-12</a:t>
            </a:r>
            <a:r>
              <a:rPr lang="en-US" b="1" dirty="0"/>
              <a:t> F) –</a:t>
            </a:r>
            <a:r>
              <a:rPr lang="en-US" dirty="0"/>
              <a:t> one millionth of a microfarad (one trillionth of a farad)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sz="2800" b="1" dirty="0"/>
              <a:t>Capacitors in Parallel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Total capacitance of capacitors in </a:t>
            </a:r>
            <a:r>
              <a:rPr lang="en-US" u="sng" dirty="0"/>
              <a:t>parallel</a:t>
            </a:r>
            <a:r>
              <a:rPr lang="en-US" dirty="0"/>
              <a:t> is calculated similarly to resistors in </a:t>
            </a:r>
            <a:r>
              <a:rPr lang="en-US" u="sng" dirty="0"/>
              <a:t>series</a:t>
            </a:r>
            <a:r>
              <a:rPr lang="en-US" dirty="0"/>
              <a:t> – The total capacitance is equal to the sum of the individual capacitors</a:t>
            </a:r>
            <a:endParaRPr lang="en-US" b="1" i="1" dirty="0"/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C</a:t>
            </a:r>
            <a:r>
              <a:rPr lang="en-US" b="1" baseline="-25000" dirty="0"/>
              <a:t>total</a:t>
            </a:r>
            <a:r>
              <a:rPr lang="en-US" b="1" dirty="0"/>
              <a:t> = C</a:t>
            </a:r>
            <a:r>
              <a:rPr lang="en-US" b="1" baseline="-25000" dirty="0"/>
              <a:t>1</a:t>
            </a:r>
            <a:r>
              <a:rPr lang="en-US" b="1" dirty="0"/>
              <a:t> + C</a:t>
            </a:r>
            <a:r>
              <a:rPr lang="en-US" b="1" baseline="-25000" dirty="0"/>
              <a:t>2</a:t>
            </a:r>
            <a:r>
              <a:rPr lang="en-US" b="1" dirty="0"/>
              <a:t> + C</a:t>
            </a:r>
            <a:r>
              <a:rPr lang="en-US" b="1" baseline="-25000" dirty="0"/>
              <a:t>3</a:t>
            </a:r>
            <a:r>
              <a:rPr lang="en-US" b="1" dirty="0"/>
              <a:t> + …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Example: C</a:t>
            </a:r>
            <a:r>
              <a:rPr lang="en-US" b="1" baseline="-25000" dirty="0"/>
              <a:t>total</a:t>
            </a:r>
            <a:r>
              <a:rPr lang="en-US" b="1" dirty="0"/>
              <a:t> </a:t>
            </a:r>
            <a:r>
              <a:rPr lang="en-US" dirty="0"/>
              <a:t>= 1.0 uF + 2.0 uF + 4.0 uF </a:t>
            </a:r>
            <a:r>
              <a:rPr lang="en-US" b="1" dirty="0"/>
              <a:t>= 7 uF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045CBC3-6581-4582-959C-4F45DFA02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5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sz="2800" b="1" dirty="0"/>
              <a:t>Capacitors in Series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Total capacitance of capacitors in </a:t>
            </a:r>
            <a:r>
              <a:rPr lang="en-US" u="sng" dirty="0"/>
              <a:t>series</a:t>
            </a:r>
            <a:r>
              <a:rPr lang="en-US" dirty="0"/>
              <a:t> is calculated similarly to resistors in </a:t>
            </a:r>
            <a:r>
              <a:rPr lang="en-US" u="sng" dirty="0"/>
              <a:t>parallel</a:t>
            </a:r>
            <a:r>
              <a:rPr lang="en-US" dirty="0"/>
              <a:t> – Apply the </a:t>
            </a:r>
            <a:r>
              <a:rPr lang="en-US" b="1" i="1" dirty="0"/>
              <a:t>reciprocal of reciprocals</a:t>
            </a:r>
            <a:r>
              <a:rPr lang="en-US" dirty="0"/>
              <a:t> formula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2585B0-E4E0-4D44-9F27-D2D083388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712F05-7D6B-43F7-B507-71CC898ED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4424270"/>
            <a:ext cx="33909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2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sz="2800" b="1" dirty="0"/>
              <a:t>Capacitors in Series</a:t>
            </a:r>
          </a:p>
          <a:p>
            <a:pPr marL="0" indent="0" algn="ctr">
              <a:buNone/>
            </a:pPr>
            <a:endParaRPr lang="en-US" dirty="0"/>
          </a:p>
          <a:p>
            <a:pPr lvl="2">
              <a:lnSpc>
                <a:spcPct val="110000"/>
              </a:lnSpc>
            </a:pPr>
            <a:r>
              <a:rPr lang="en-US" b="1" dirty="0"/>
              <a:t>Example: What is the total capacitance of three capacitors in series when C</a:t>
            </a:r>
            <a:r>
              <a:rPr lang="en-US" b="1" baseline="-25000" dirty="0"/>
              <a:t>1</a:t>
            </a:r>
            <a:r>
              <a:rPr lang="en-US" b="1" dirty="0"/>
              <a:t> = 1.0 uF,  C</a:t>
            </a:r>
            <a:r>
              <a:rPr lang="en-US" b="1" baseline="-25000" dirty="0"/>
              <a:t>2</a:t>
            </a:r>
            <a:r>
              <a:rPr lang="en-US" b="1" dirty="0"/>
              <a:t> = 2.0 uF, and C</a:t>
            </a:r>
            <a:r>
              <a:rPr lang="en-US" b="1" baseline="-25000" dirty="0"/>
              <a:t>3</a:t>
            </a:r>
            <a:r>
              <a:rPr lang="en-US" b="1" dirty="0"/>
              <a:t> = 4.0 </a:t>
            </a:r>
            <a:r>
              <a:rPr lang="en-US" b="1" dirty="0" err="1"/>
              <a:t>uF</a:t>
            </a:r>
            <a:r>
              <a:rPr lang="en-US" b="1" dirty="0"/>
              <a:t>, and the voltage across each capacitor?</a:t>
            </a:r>
          </a:p>
          <a:p>
            <a:pPr marL="2286000" lvl="5" indent="0">
              <a:lnSpc>
                <a:spcPct val="150000"/>
              </a:lnSpc>
              <a:buNone/>
            </a:pPr>
            <a:r>
              <a:rPr lang="en-US" b="1" dirty="0"/>
              <a:t>Step 1. Calculate total circuit capacitance:</a:t>
            </a:r>
          </a:p>
          <a:p>
            <a:pPr marL="1371600" lvl="3" indent="0">
              <a:lnSpc>
                <a:spcPct val="150000"/>
              </a:lnSpc>
              <a:buNone/>
            </a:pPr>
            <a:r>
              <a:rPr lang="en-US" b="1" dirty="0"/>
              <a:t>	C</a:t>
            </a:r>
            <a:r>
              <a:rPr lang="en-US" b="1" baseline="-25000" dirty="0"/>
              <a:t>total</a:t>
            </a:r>
            <a:r>
              <a:rPr lang="en-US" b="1" dirty="0"/>
              <a:t> 	= 1 / ((1 / 1.0 uF) + (1 / 2.0 uF) + (1 / 4.0 uF))</a:t>
            </a:r>
          </a:p>
          <a:p>
            <a:pPr marL="1828800" lvl="4" indent="0">
              <a:lnSpc>
                <a:spcPct val="150000"/>
              </a:lnSpc>
              <a:buNone/>
            </a:pPr>
            <a:r>
              <a:rPr lang="en-US" b="1" dirty="0"/>
              <a:t>    	= 1 / ((1) + (0.5) + (0.25))</a:t>
            </a:r>
          </a:p>
          <a:p>
            <a:pPr marL="1828800" lvl="4" indent="0">
              <a:lnSpc>
                <a:spcPct val="150000"/>
              </a:lnSpc>
              <a:buNone/>
            </a:pPr>
            <a:r>
              <a:rPr lang="en-US" b="1" dirty="0"/>
              <a:t>   	 = 1 / 1.75</a:t>
            </a:r>
          </a:p>
          <a:p>
            <a:pPr marL="1828800" lvl="4" indent="0">
              <a:lnSpc>
                <a:spcPct val="150000"/>
              </a:lnSpc>
              <a:buNone/>
            </a:pPr>
            <a:r>
              <a:rPr lang="en-US" b="1" dirty="0"/>
              <a:t>   	 = 0.571 uF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2585B0-E4E0-4D44-9F27-D2D083388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9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sz="2800" b="1" dirty="0"/>
              <a:t>Capacitors in Series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>
              <a:buNone/>
            </a:pPr>
            <a:endParaRPr lang="en-US" sz="2800" b="1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2585B0-E4E0-4D44-9F27-D2D083388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473CD9-79F1-4E55-AACA-9519B5714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87" y="3298279"/>
            <a:ext cx="3667125" cy="24860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7E7A5F-AB6A-4286-8775-D2D1A36FA605}"/>
              </a:ext>
            </a:extLst>
          </p:cNvPr>
          <p:cNvSpPr txBox="1"/>
          <p:nvPr/>
        </p:nvSpPr>
        <p:spPr>
          <a:xfrm>
            <a:off x="4558352" y="3173104"/>
            <a:ext cx="56638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Step 2. Calculate the voltage across each capacitor?</a:t>
            </a:r>
          </a:p>
          <a:p>
            <a:endParaRPr lang="en-US" b="1" dirty="0"/>
          </a:p>
          <a:p>
            <a:r>
              <a:rPr lang="en-US" i="1" dirty="0"/>
              <a:t>   </a:t>
            </a:r>
            <a:r>
              <a:rPr lang="en-US" sz="1600" i="1" dirty="0"/>
              <a:t>The voltage across each capacitor is proportional to the total capacitance divided by the capacitance of the capacitor in question </a:t>
            </a:r>
            <a:r>
              <a:rPr lang="en-US" b="1" dirty="0"/>
              <a:t>(E = </a:t>
            </a:r>
            <a:r>
              <a:rPr lang="en-US" b="1" dirty="0" err="1"/>
              <a:t>C</a:t>
            </a:r>
            <a:r>
              <a:rPr lang="en-US" b="1" baseline="-25000" dirty="0" err="1"/>
              <a:t>total</a:t>
            </a:r>
            <a:r>
              <a:rPr lang="en-US" b="1" dirty="0"/>
              <a:t> / </a:t>
            </a:r>
            <a:r>
              <a:rPr lang="en-US" b="1" dirty="0" err="1"/>
              <a:t>C</a:t>
            </a:r>
            <a:r>
              <a:rPr lang="en-US" b="1" baseline="-25000" dirty="0" err="1"/>
              <a:t>x</a:t>
            </a:r>
            <a:r>
              <a:rPr lang="en-US" b="1" dirty="0"/>
              <a:t>):</a:t>
            </a:r>
            <a:endParaRPr lang="en-US" i="1" dirty="0"/>
          </a:p>
          <a:p>
            <a:endParaRPr lang="en-US" dirty="0"/>
          </a:p>
          <a:p>
            <a:r>
              <a:rPr lang="en-US" b="1" dirty="0"/>
              <a:t>E1</a:t>
            </a:r>
            <a:r>
              <a:rPr lang="en-US" dirty="0"/>
              <a:t> = (0.5714 uF / 1 uF) x 2000 V = 0.5714 x 2000 </a:t>
            </a:r>
            <a:r>
              <a:rPr lang="en-US" b="1" dirty="0"/>
              <a:t>= 1143 V</a:t>
            </a:r>
          </a:p>
          <a:p>
            <a:r>
              <a:rPr lang="en-US" b="1" dirty="0"/>
              <a:t>E2</a:t>
            </a:r>
            <a:r>
              <a:rPr lang="en-US" dirty="0"/>
              <a:t> = (0.5714 uF / 2 uF) x 2000 V = 0.2857 x 2000 </a:t>
            </a:r>
            <a:r>
              <a:rPr lang="en-US" b="1" dirty="0"/>
              <a:t>=   571 V</a:t>
            </a:r>
          </a:p>
          <a:p>
            <a:r>
              <a:rPr lang="en-US" b="1" dirty="0"/>
              <a:t>E3 </a:t>
            </a:r>
            <a:r>
              <a:rPr lang="en-US" dirty="0"/>
              <a:t>= (0.5714 uF / 4 uF) x 2000 V = 0.1429 x 2000 </a:t>
            </a:r>
            <a:r>
              <a:rPr lang="en-US" b="1" dirty="0"/>
              <a:t>=   286 V</a:t>
            </a:r>
          </a:p>
          <a:p>
            <a:r>
              <a:rPr lang="en-US" b="1" dirty="0" err="1"/>
              <a:t>E</a:t>
            </a:r>
            <a:r>
              <a:rPr lang="en-US" b="1" baseline="-25000" dirty="0" err="1"/>
              <a:t>Total</a:t>
            </a:r>
            <a:r>
              <a:rPr lang="en-US" dirty="0"/>
              <a:t> = 1143 V + 571 V + 286 V </a:t>
            </a:r>
            <a:r>
              <a:rPr lang="en-US" b="1" dirty="0"/>
              <a:t>= 2000 V </a:t>
            </a:r>
          </a:p>
        </p:txBody>
      </p:sp>
    </p:spTree>
    <p:extLst>
      <p:ext uri="{BB962C8B-B14F-4D97-AF65-F5344CB8AC3E}">
        <p14:creationId xmlns:p14="http://schemas.microsoft.com/office/powerpoint/2010/main" val="208900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Easy Math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Remember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en-US" b="1" dirty="0">
                <a:solidFill>
                  <a:srgbClr val="C00000"/>
                </a:solidFill>
              </a:rPr>
              <a:t>BODMAS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b="1" dirty="0"/>
              <a:t>Ex. 4	12 (5 + 6 x 3) / (4 + 2)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12 (5 + 18) / 6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12 x 23 / 6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= 276 / 6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b="1" dirty="0"/>
              <a:t>= 46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Basic Circuit Principles</a:t>
            </a:r>
          </a:p>
          <a:p>
            <a:pPr marL="0" indent="0" algn="ctr">
              <a:buNone/>
            </a:pPr>
            <a:r>
              <a:rPr lang="en-US" sz="2800" b="1" dirty="0"/>
              <a:t>Capacitors in Series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104350" y="2927617"/>
            <a:ext cx="61472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000" dirty="0"/>
              <a:t>If </a:t>
            </a:r>
            <a:r>
              <a:rPr lang="en-US" sz="2000" b="1" dirty="0"/>
              <a:t>only two capacitors in series</a:t>
            </a:r>
            <a:r>
              <a:rPr lang="en-US" sz="2000" dirty="0"/>
              <a:t>, then the following formula can be used. (</a:t>
            </a:r>
            <a:r>
              <a:rPr lang="en-US" sz="2000" i="1" dirty="0"/>
              <a:t>This can also be used to combine series capacitors two at a time to keep from having to do the Reciprocal of Reciprocals formula</a:t>
            </a:r>
            <a:r>
              <a:rPr lang="en-US" sz="2000" dirty="0"/>
              <a:t>)</a:t>
            </a:r>
            <a:endParaRPr lang="en-US" sz="2000" b="1" i="1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588851-19AB-4DE8-96F3-79CF684FC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7572D8-AC79-4C87-81A5-FACC46CE0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162" y="4824320"/>
            <a:ext cx="19716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4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Notes for Calculations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r>
              <a:rPr lang="en-US" dirty="0"/>
              <a:t>When two or more capacitors are connected in </a:t>
            </a:r>
            <a:r>
              <a:rPr lang="en-US" u="sng" dirty="0"/>
              <a:t>series</a:t>
            </a:r>
            <a:r>
              <a:rPr lang="en-US" dirty="0"/>
              <a:t>, the total capacitance is less than that of the smallest capacitor in the group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When capacitors are connected in </a:t>
            </a:r>
            <a:r>
              <a:rPr lang="en-US" u="sng" dirty="0"/>
              <a:t>series</a:t>
            </a:r>
            <a:r>
              <a:rPr lang="en-US" dirty="0"/>
              <a:t>, the applied voltage is divided between them according to Kirchhoff’s Voltage Law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voltage rating of capacitors connected in </a:t>
            </a:r>
            <a:r>
              <a:rPr lang="en-US" u="sng" dirty="0"/>
              <a:t>parallel</a:t>
            </a:r>
            <a:r>
              <a:rPr lang="en-US" dirty="0"/>
              <a:t> is the lowest voltage rating of any of the capacitors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When doing calculations, the same units must be used throughout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71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1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Charging and Discharging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74809E-FE5B-46C0-8EC5-B94BD6F7E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97" y="2994025"/>
            <a:ext cx="7372350" cy="33623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929DC8-1CB6-442D-9339-57536523C2F5}"/>
              </a:ext>
            </a:extLst>
          </p:cNvPr>
          <p:cNvSpPr txBox="1"/>
          <p:nvPr/>
        </p:nvSpPr>
        <p:spPr>
          <a:xfrm>
            <a:off x="7663219" y="2920621"/>
            <a:ext cx="3978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When voltage is applied across the capacitor, current flows and the capacitor is charged. 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Full charge is reached very quickly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Current discontinues when fully charged (*DC)</a:t>
            </a:r>
          </a:p>
        </p:txBody>
      </p:sp>
    </p:spTree>
    <p:extLst>
      <p:ext uri="{BB962C8B-B14F-4D97-AF65-F5344CB8AC3E}">
        <p14:creationId xmlns:p14="http://schemas.microsoft.com/office/powerpoint/2010/main" val="155369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Charging and Discharging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929DC8-1CB6-442D-9339-57536523C2F5}"/>
              </a:ext>
            </a:extLst>
          </p:cNvPr>
          <p:cNvSpPr txBox="1"/>
          <p:nvPr/>
        </p:nvSpPr>
        <p:spPr>
          <a:xfrm>
            <a:off x="7656395" y="2920621"/>
            <a:ext cx="39851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When voltage is removed or capacitor is shorted, current flows and the capacitor is discharged. 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Zero charge is reached very quickly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Current discontinues when fully discharged (*DC)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03DBA5-3ED3-4D72-8EE6-40BE290C2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40485"/>
            <a:ext cx="73056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RC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05B210-6F27-441D-B4FA-3889A420F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81363"/>
            <a:ext cx="3800475" cy="2895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2B9A59-11D2-428E-B324-8050E340C802}"/>
              </a:ext>
            </a:extLst>
          </p:cNvPr>
          <p:cNvSpPr txBox="1"/>
          <p:nvPr/>
        </p:nvSpPr>
        <p:spPr>
          <a:xfrm>
            <a:off x="5343099" y="3152633"/>
            <a:ext cx="55514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 is usually useful to be able to control and predict with accuracy how long it takes for a capacitor to charge and discharge</a:t>
            </a:r>
          </a:p>
          <a:p>
            <a:endParaRPr lang="en-US" dirty="0"/>
          </a:p>
          <a:p>
            <a:r>
              <a:rPr lang="en-US" dirty="0"/>
              <a:t>This is accomplished by placing an appropriately sized resistor in series with the capacitor, thereby limiting the current and lengthening the time for the voltage to increase to source voltage</a:t>
            </a:r>
          </a:p>
          <a:p>
            <a:endParaRPr lang="en-US" dirty="0"/>
          </a:p>
          <a:p>
            <a:r>
              <a:rPr lang="en-US" dirty="0"/>
              <a:t>While the capacitor is being charged, the voltage between its terminals is an exponential function of time</a:t>
            </a:r>
          </a:p>
        </p:txBody>
      </p:sp>
    </p:spTree>
    <p:extLst>
      <p:ext uri="{BB962C8B-B14F-4D97-AF65-F5344CB8AC3E}">
        <p14:creationId xmlns:p14="http://schemas.microsoft.com/office/powerpoint/2010/main" val="18189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RC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05B210-6F27-441D-B4FA-3889A420F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81363"/>
            <a:ext cx="3800475" cy="289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71D685-C6D6-4AD2-93A0-77CE78472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212" y="2927350"/>
            <a:ext cx="4210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02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RC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05B210-6F27-441D-B4FA-3889A420F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81363"/>
            <a:ext cx="3800475" cy="2895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C55532-8C05-482F-AFCA-CC3E1DA1AD8B}"/>
              </a:ext>
            </a:extLst>
          </p:cNvPr>
          <p:cNvSpPr txBox="1"/>
          <p:nvPr/>
        </p:nvSpPr>
        <p:spPr>
          <a:xfrm>
            <a:off x="5459104" y="3057099"/>
            <a:ext cx="51929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Because </a:t>
            </a:r>
            <a:r>
              <a:rPr lang="en-US" b="1" dirty="0"/>
              <a:t>t = RC</a:t>
            </a:r>
            <a:r>
              <a:rPr lang="en-US" dirty="0"/>
              <a:t>, the formula can be rewritten as:</a:t>
            </a:r>
          </a:p>
          <a:p>
            <a:endParaRPr lang="en-US" dirty="0"/>
          </a:p>
          <a:p>
            <a:r>
              <a:rPr lang="en-US" dirty="0"/>
              <a:t>    </a:t>
            </a:r>
            <a:r>
              <a:rPr lang="en-US" b="1" dirty="0"/>
              <a:t>V(RC) = E (1 – e</a:t>
            </a:r>
            <a:r>
              <a:rPr lang="en-US" b="1" baseline="30000" dirty="0"/>
              <a:t>-1</a:t>
            </a:r>
            <a:r>
              <a:rPr lang="en-US" b="1" dirty="0"/>
              <a:t>) = 0.632 E</a:t>
            </a:r>
            <a:r>
              <a:rPr lang="en-US" dirty="0"/>
              <a:t>   --  </a:t>
            </a:r>
            <a:r>
              <a:rPr lang="en-US" b="1" dirty="0"/>
              <a:t>(</a:t>
            </a:r>
            <a:r>
              <a:rPr lang="en-US" b="1" i="1" dirty="0"/>
              <a:t>0.632 is 63.2%</a:t>
            </a:r>
            <a:r>
              <a:rPr lang="en-US" b="1" dirty="0"/>
              <a:t>)</a:t>
            </a:r>
          </a:p>
          <a:p>
            <a:endParaRPr lang="en-US" b="1" i="1" dirty="0"/>
          </a:p>
          <a:p>
            <a:r>
              <a:rPr lang="en-US" dirty="0"/>
              <a:t>The product of RC is called the </a:t>
            </a:r>
            <a:r>
              <a:rPr lang="en-US" b="1" i="1" dirty="0"/>
              <a:t>RC time constant</a:t>
            </a:r>
            <a:r>
              <a:rPr lang="en-US" dirty="0"/>
              <a:t> and is the time in seconds </a:t>
            </a:r>
            <a:r>
              <a:rPr lang="en-US" b="1" dirty="0"/>
              <a:t>(t)</a:t>
            </a:r>
            <a:r>
              <a:rPr lang="en-US" dirty="0"/>
              <a:t> required to charge the capacitor to </a:t>
            </a:r>
            <a:r>
              <a:rPr lang="en-US" b="1" dirty="0"/>
              <a:t>63.2%</a:t>
            </a:r>
            <a:r>
              <a:rPr lang="en-US" dirty="0"/>
              <a:t> of the applied voltage (</a:t>
            </a:r>
            <a:r>
              <a:rPr lang="en-US" b="1" i="1" dirty="0"/>
              <a:t>one time constant</a:t>
            </a:r>
            <a:r>
              <a:rPr lang="en-US" dirty="0"/>
              <a:t>)</a:t>
            </a:r>
          </a:p>
          <a:p>
            <a:endParaRPr lang="en-US" b="1" i="1" dirty="0"/>
          </a:p>
          <a:p>
            <a:r>
              <a:rPr lang="en-US" dirty="0"/>
              <a:t>The capacitor is considered fully charged after </a:t>
            </a:r>
            <a:r>
              <a:rPr lang="en-US" i="1" dirty="0"/>
              <a:t>five time constants</a:t>
            </a:r>
            <a:r>
              <a:rPr lang="en-US" dirty="0"/>
              <a:t> (</a:t>
            </a:r>
            <a:r>
              <a:rPr lang="en-US" b="1" dirty="0"/>
              <a:t>t</a:t>
            </a:r>
            <a:r>
              <a:rPr lang="en-US" b="1" i="1" dirty="0"/>
              <a:t> = </a:t>
            </a:r>
            <a:r>
              <a:rPr lang="en-US" b="1" dirty="0"/>
              <a:t>5</a:t>
            </a:r>
            <a:r>
              <a:rPr lang="en-US" b="1" i="1" dirty="0"/>
              <a:t>t</a:t>
            </a:r>
            <a:r>
              <a:rPr lang="en-US" dirty="0"/>
              <a:t>) – charged to </a:t>
            </a:r>
            <a:r>
              <a:rPr lang="en-US" b="1" dirty="0"/>
              <a:t>99.3%</a:t>
            </a:r>
          </a:p>
        </p:txBody>
      </p:sp>
    </p:spTree>
    <p:extLst>
      <p:ext uri="{BB962C8B-B14F-4D97-AF65-F5344CB8AC3E}">
        <p14:creationId xmlns:p14="http://schemas.microsoft.com/office/powerpoint/2010/main" val="324637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RC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05B210-6F27-441D-B4FA-3889A420F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81363"/>
            <a:ext cx="3800475" cy="2895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C55532-8C05-482F-AFCA-CC3E1DA1AD8B}"/>
              </a:ext>
            </a:extLst>
          </p:cNvPr>
          <p:cNvSpPr txBox="1"/>
          <p:nvPr/>
        </p:nvSpPr>
        <p:spPr>
          <a:xfrm>
            <a:off x="5459104" y="3057099"/>
            <a:ext cx="51929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Amount of charge per time constant: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1</a:t>
            </a:r>
            <a:r>
              <a:rPr lang="en-US" b="1" i="1" dirty="0"/>
              <a:t>t</a:t>
            </a:r>
            <a:r>
              <a:rPr lang="en-US" b="1" dirty="0"/>
              <a:t>) = 63.2%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2</a:t>
            </a:r>
            <a:r>
              <a:rPr lang="en-US" b="1" i="1" dirty="0"/>
              <a:t>t</a:t>
            </a:r>
            <a:r>
              <a:rPr lang="en-US" b="1" dirty="0"/>
              <a:t>) = 86.5%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3</a:t>
            </a:r>
            <a:r>
              <a:rPr lang="en-US" b="1" i="1" dirty="0"/>
              <a:t>t</a:t>
            </a:r>
            <a:r>
              <a:rPr lang="en-US" b="1" dirty="0"/>
              <a:t>) = 95.0%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4</a:t>
            </a:r>
            <a:r>
              <a:rPr lang="en-US" b="1" i="1" dirty="0"/>
              <a:t>t</a:t>
            </a:r>
            <a:r>
              <a:rPr lang="en-US" b="1" dirty="0"/>
              <a:t>) = 98.2%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(t = 5</a:t>
            </a:r>
            <a:r>
              <a:rPr lang="en-US" b="1" i="1" dirty="0"/>
              <a:t>t</a:t>
            </a:r>
            <a:r>
              <a:rPr lang="en-US" b="1" dirty="0"/>
              <a:t>) = 99.3%*</a:t>
            </a:r>
            <a:endParaRPr lang="en-US" dirty="0"/>
          </a:p>
          <a:p>
            <a:endParaRPr lang="en-US" b="1" dirty="0"/>
          </a:p>
          <a:p>
            <a:r>
              <a:rPr lang="en-US" b="1" i="1" dirty="0"/>
              <a:t>*</a:t>
            </a:r>
            <a:r>
              <a:rPr lang="en-US" i="1" dirty="0"/>
              <a:t>At</a:t>
            </a:r>
            <a:r>
              <a:rPr lang="en-US" dirty="0"/>
              <a:t> (t = 5</a:t>
            </a:r>
            <a:r>
              <a:rPr lang="en-US" i="1" dirty="0"/>
              <a:t>t</a:t>
            </a:r>
            <a:r>
              <a:rPr lang="en-US" dirty="0"/>
              <a:t>), </a:t>
            </a:r>
            <a:r>
              <a:rPr lang="en-US" i="1" dirty="0"/>
              <a:t>voltage reaches maximum value, so the circuit is considered fully charged</a:t>
            </a:r>
          </a:p>
        </p:txBody>
      </p:sp>
    </p:spTree>
    <p:extLst>
      <p:ext uri="{BB962C8B-B14F-4D97-AF65-F5344CB8AC3E}">
        <p14:creationId xmlns:p14="http://schemas.microsoft.com/office/powerpoint/2010/main" val="46727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Capacitance and Capacitors</a:t>
            </a:r>
          </a:p>
          <a:p>
            <a:pPr marL="0" indent="0" algn="ctr">
              <a:buNone/>
            </a:pPr>
            <a:r>
              <a:rPr lang="en-US" b="1" dirty="0"/>
              <a:t>RC Time Constant</a:t>
            </a:r>
          </a:p>
          <a:p>
            <a:pPr marL="0" indent="0" algn="ctr">
              <a:buNone/>
            </a:pPr>
            <a:endParaRPr lang="en-US" b="1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78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C39C78-F2F7-4A81-B417-C67F60427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05163"/>
            <a:ext cx="3752850" cy="2971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E66784-B0AF-4542-960C-E95769D5A481}"/>
              </a:ext>
            </a:extLst>
          </p:cNvPr>
          <p:cNvSpPr txBox="1"/>
          <p:nvPr/>
        </p:nvSpPr>
        <p:spPr>
          <a:xfrm>
            <a:off x="5506872" y="3205163"/>
            <a:ext cx="51520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Discharging a capacitor using an RC time constant is essentially the same process in reverse</a:t>
            </a:r>
          </a:p>
          <a:p>
            <a:endParaRPr lang="en-US" dirty="0"/>
          </a:p>
          <a:p>
            <a:r>
              <a:rPr lang="en-US" dirty="0"/>
              <a:t>The capacitor is </a:t>
            </a:r>
            <a:r>
              <a:rPr lang="en-US" b="1" dirty="0"/>
              <a:t>63.2%</a:t>
            </a:r>
            <a:r>
              <a:rPr lang="en-US" dirty="0"/>
              <a:t> discharged at (t = 1</a:t>
            </a:r>
            <a:r>
              <a:rPr lang="en-US" i="1" dirty="0"/>
              <a:t>t</a:t>
            </a:r>
            <a:r>
              <a:rPr lang="en-US" dirty="0"/>
              <a:t>); </a:t>
            </a:r>
            <a:r>
              <a:rPr lang="en-US" b="1" dirty="0"/>
              <a:t>86.5%</a:t>
            </a:r>
            <a:r>
              <a:rPr lang="en-US" dirty="0"/>
              <a:t> at (</a:t>
            </a:r>
            <a:r>
              <a:rPr lang="en-US" b="1" dirty="0"/>
              <a:t>t = 2</a:t>
            </a:r>
            <a:r>
              <a:rPr lang="en-US" b="1" i="1" dirty="0"/>
              <a:t>t</a:t>
            </a:r>
            <a:r>
              <a:rPr lang="en-US" b="1" dirty="0"/>
              <a:t>)</a:t>
            </a:r>
            <a:r>
              <a:rPr lang="en-US" dirty="0"/>
              <a:t>, etc., until it reaches </a:t>
            </a:r>
            <a:r>
              <a:rPr lang="en-US" b="1" dirty="0"/>
              <a:t>(t = 5</a:t>
            </a:r>
            <a:r>
              <a:rPr lang="en-US" b="1" i="1" dirty="0"/>
              <a:t>t</a:t>
            </a:r>
            <a:r>
              <a:rPr lang="en-US" b="1" dirty="0"/>
              <a:t>)</a:t>
            </a:r>
            <a:r>
              <a:rPr lang="en-US" dirty="0"/>
              <a:t>, at which point it is </a:t>
            </a:r>
            <a:r>
              <a:rPr lang="en-US" b="1" dirty="0"/>
              <a:t>99.3%</a:t>
            </a:r>
            <a:r>
              <a:rPr lang="en-US" dirty="0"/>
              <a:t> discharged*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i="1" dirty="0"/>
              <a:t>*</a:t>
            </a:r>
            <a:r>
              <a:rPr lang="en-US" i="1" dirty="0"/>
              <a:t>At</a:t>
            </a:r>
            <a:r>
              <a:rPr lang="en-US" dirty="0"/>
              <a:t> (t = 5</a:t>
            </a:r>
            <a:r>
              <a:rPr lang="en-US" i="1" dirty="0"/>
              <a:t>t</a:t>
            </a:r>
            <a:r>
              <a:rPr lang="en-US" dirty="0"/>
              <a:t>), </a:t>
            </a:r>
            <a:r>
              <a:rPr lang="en-US" i="1" dirty="0"/>
              <a:t>voltage drops to an immeasurably small value, so the circuit is considered fully discharged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75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Fields &amp; Magnetic Energy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79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142423-C15F-488A-980A-CBE2A3C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4" y="3429000"/>
            <a:ext cx="3489020" cy="24161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57E313-9B7F-4F40-AACB-9FBF3C8DDE20}"/>
              </a:ext>
            </a:extLst>
          </p:cNvPr>
          <p:cNvSpPr txBox="1"/>
          <p:nvPr/>
        </p:nvSpPr>
        <p:spPr>
          <a:xfrm>
            <a:off x="4049486" y="3186201"/>
            <a:ext cx="7304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Magnets are surrounded by </a:t>
            </a:r>
            <a:r>
              <a:rPr lang="en-US" sz="1600" b="1" i="1" dirty="0"/>
              <a:t>magnetic fields</a:t>
            </a:r>
            <a:r>
              <a:rPr lang="en-US" sz="1600" dirty="0"/>
              <a:t> in the same way that electric charges are surrounded by electric fields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Magnetic fields are represented by lines of force called </a:t>
            </a:r>
            <a:r>
              <a:rPr lang="en-US" sz="1600" b="1" i="1" dirty="0"/>
              <a:t>magnetic flux</a:t>
            </a:r>
            <a:r>
              <a:rPr lang="en-US" sz="1600" dirty="0"/>
              <a:t> representing a </a:t>
            </a:r>
            <a:r>
              <a:rPr lang="en-US" sz="1600" b="1" i="1" dirty="0"/>
              <a:t>magnetic field, </a:t>
            </a:r>
            <a:r>
              <a:rPr lang="en-US" sz="1600" dirty="0"/>
              <a:t>which is static and unchanging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magnets have </a:t>
            </a:r>
            <a:r>
              <a:rPr lang="en-US" sz="1600" b="1" i="1" dirty="0"/>
              <a:t>north</a:t>
            </a:r>
            <a:r>
              <a:rPr lang="en-US" sz="1600" dirty="0"/>
              <a:t> and </a:t>
            </a:r>
            <a:r>
              <a:rPr lang="en-US" sz="1600" b="1" i="1" dirty="0"/>
              <a:t>south poles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magnetic lines of force form a loop through the north and south poles</a:t>
            </a:r>
          </a:p>
        </p:txBody>
      </p:sp>
    </p:spTree>
    <p:extLst>
      <p:ext uri="{BB962C8B-B14F-4D97-AF65-F5344CB8AC3E}">
        <p14:creationId xmlns:p14="http://schemas.microsoft.com/office/powerpoint/2010/main" val="359377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34B13-97FF-4136-9962-E193B27B6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Easy Math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FB18C-2DC7-41B6-946A-C4548B013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Remember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en-US" b="1" dirty="0">
                <a:solidFill>
                  <a:srgbClr val="C00000"/>
                </a:solidFill>
              </a:rPr>
              <a:t>BODMAS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50000"/>
              </a:lnSpc>
            </a:pPr>
            <a:r>
              <a:rPr lang="en-US" b="1" dirty="0"/>
              <a:t>Ex. 5	-2 (x + 5 x 7 + 3)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dirty="0"/>
              <a:t>		= -2 (x + 35 + 3)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dirty="0"/>
              <a:t>		= -2 (x + 38)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dirty="0"/>
              <a:t>		</a:t>
            </a:r>
            <a:r>
              <a:rPr lang="en-US" b="1" dirty="0"/>
              <a:t>= -2x - 76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6F6F0-D67F-4EE1-A498-956E3B21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49A00E-BAB3-4108-BCF1-95337B725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9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Fields &amp; Magnetic Energy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80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142423-C15F-488A-980A-CBE2A3C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4" y="3429000"/>
            <a:ext cx="3489020" cy="24161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57E313-9B7F-4F40-AACB-9FBF3C8DDE20}"/>
              </a:ext>
            </a:extLst>
          </p:cNvPr>
          <p:cNvSpPr txBox="1"/>
          <p:nvPr/>
        </p:nvSpPr>
        <p:spPr>
          <a:xfrm>
            <a:off x="3867742" y="3186201"/>
            <a:ext cx="72016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Magnetic fields exist around two types of material</a:t>
            </a:r>
          </a:p>
          <a:p>
            <a:pPr lvl="1"/>
            <a:r>
              <a:rPr lang="en-US" sz="1600" dirty="0"/>
              <a:t>	</a:t>
            </a:r>
            <a:r>
              <a:rPr lang="en-US" sz="1600" b="1" i="1" dirty="0"/>
              <a:t>Permanent magnets –</a:t>
            </a:r>
            <a:r>
              <a:rPr lang="en-US" sz="1600" dirty="0"/>
              <a:t> Materials with high </a:t>
            </a:r>
            <a:r>
              <a:rPr lang="en-US" sz="1600" b="1" i="1" dirty="0"/>
              <a:t>retentivity</a:t>
            </a:r>
            <a:endParaRPr lang="en-US" sz="1600" dirty="0"/>
          </a:p>
          <a:p>
            <a:pPr lvl="1"/>
            <a:r>
              <a:rPr lang="en-US" sz="1600" dirty="0"/>
              <a:t>	</a:t>
            </a:r>
            <a:r>
              <a:rPr lang="en-US" sz="1600" b="1" i="1" dirty="0"/>
              <a:t>Electromagnets –</a:t>
            </a:r>
            <a:r>
              <a:rPr lang="en-US" sz="1600" dirty="0"/>
              <a:t> Materials that rapidly lose their magnetic properties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i="1" dirty="0"/>
              <a:t>Magnetic flux</a:t>
            </a:r>
            <a:r>
              <a:rPr lang="en-US" sz="1600" dirty="0"/>
              <a:t> is measured in </a:t>
            </a:r>
            <a:r>
              <a:rPr lang="en-US" sz="1600" b="1" dirty="0"/>
              <a:t>webers (Wb) </a:t>
            </a:r>
            <a:r>
              <a:rPr lang="en-US" sz="1600" dirty="0"/>
              <a:t>in non-metric systems. One weber = one volt-second </a:t>
            </a:r>
            <a:r>
              <a:rPr lang="en-US" sz="1600" b="1" dirty="0"/>
              <a:t>(1 Wb = 1 V-s)</a:t>
            </a:r>
            <a:r>
              <a:rPr lang="en-US" sz="1600" dirty="0"/>
              <a:t>. In metric systems, it is measured in </a:t>
            </a:r>
            <a:r>
              <a:rPr lang="en-US" sz="1600" b="1" dirty="0"/>
              <a:t>maxwells (Mx)</a:t>
            </a:r>
            <a:r>
              <a:rPr lang="en-US" sz="1600" dirty="0"/>
              <a:t>. One maxwell = 10</a:t>
            </a:r>
            <a:r>
              <a:rPr lang="en-US" sz="1600" baseline="30000" dirty="0"/>
              <a:t>-8</a:t>
            </a:r>
            <a:r>
              <a:rPr lang="en-US" sz="1600" dirty="0"/>
              <a:t> weber </a:t>
            </a:r>
            <a:r>
              <a:rPr lang="en-US" sz="1600" b="1" dirty="0"/>
              <a:t>(1 Mx = 10</a:t>
            </a:r>
            <a:r>
              <a:rPr lang="en-US" sz="1600" b="1" baseline="30000" dirty="0"/>
              <a:t>-8</a:t>
            </a:r>
            <a:r>
              <a:rPr lang="en-US" sz="1600" b="1" dirty="0"/>
              <a:t> Wb)</a:t>
            </a:r>
            <a:endParaRPr lang="en-US" sz="16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Magnetic field intensity (strength) is known as </a:t>
            </a:r>
            <a:r>
              <a:rPr lang="en-US" sz="1600" b="1" i="1" dirty="0"/>
              <a:t>flux density </a:t>
            </a:r>
            <a:r>
              <a:rPr lang="en-US" sz="1600" b="1" dirty="0"/>
              <a:t>(B</a:t>
            </a:r>
            <a:r>
              <a:rPr lang="en-US" sz="1600" dirty="0"/>
              <a:t>), which is represented in </a:t>
            </a:r>
            <a:r>
              <a:rPr lang="en-US" sz="1600" b="1" i="1" dirty="0"/>
              <a:t>gauss</a:t>
            </a:r>
            <a:r>
              <a:rPr lang="en-US" sz="1600" b="1" dirty="0"/>
              <a:t> (G)</a:t>
            </a:r>
            <a:r>
              <a:rPr lang="en-US" sz="1600" dirty="0"/>
              <a:t>. One gauss = 1 maxwell per square centimeter measured perpendicularly to the direction of the magnetic field </a:t>
            </a:r>
            <a:r>
              <a:rPr lang="en-US" sz="1600" b="1" dirty="0"/>
              <a:t>(1 G = Mx/cm</a:t>
            </a:r>
            <a:r>
              <a:rPr lang="en-US" sz="1600" b="1" baseline="30000" dirty="0"/>
              <a:t>2</a:t>
            </a:r>
            <a:r>
              <a:rPr lang="en-U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5667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Fields &amp; Magnetic Energy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81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142423-C15F-488A-980A-CBE2A3C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4" y="3429000"/>
            <a:ext cx="3489020" cy="24161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57E313-9B7F-4F40-AACB-9FBF3C8DDE20}"/>
              </a:ext>
            </a:extLst>
          </p:cNvPr>
          <p:cNvSpPr txBox="1"/>
          <p:nvPr/>
        </p:nvSpPr>
        <p:spPr>
          <a:xfrm>
            <a:off x="4049486" y="3186201"/>
            <a:ext cx="7304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Magnetic flux or the magnetic field is produced by </a:t>
            </a:r>
            <a:r>
              <a:rPr lang="en-US" sz="1600" b="1" i="1" dirty="0"/>
              <a:t>magnetomotive force</a:t>
            </a:r>
            <a:r>
              <a:rPr lang="en-US" sz="1600" dirty="0"/>
              <a:t> </a:t>
            </a:r>
            <a:r>
              <a:rPr lang="en-US" sz="1600" b="1" dirty="0"/>
              <a:t>(J)</a:t>
            </a:r>
            <a:r>
              <a:rPr lang="en-US" sz="1600" dirty="0"/>
              <a:t> measured in </a:t>
            </a:r>
            <a:r>
              <a:rPr lang="en-US" sz="1600" b="1" i="1" dirty="0"/>
              <a:t>gilberts</a:t>
            </a:r>
            <a:r>
              <a:rPr lang="en-US" sz="1600" b="1" dirty="0"/>
              <a:t> (Gb)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non-metric unit of magnetomotive force is the </a:t>
            </a:r>
            <a:r>
              <a:rPr lang="en-US" sz="1600" b="1" i="1" dirty="0"/>
              <a:t>ampere-turn </a:t>
            </a:r>
            <a:r>
              <a:rPr lang="en-US" sz="1600" b="1" dirty="0"/>
              <a:t>(A). </a:t>
            </a:r>
            <a:r>
              <a:rPr lang="en-US" sz="1600" dirty="0"/>
              <a:t>(</a:t>
            </a:r>
            <a:r>
              <a:rPr lang="en-US" sz="1600" i="1" dirty="0"/>
              <a:t>1 </a:t>
            </a:r>
            <a:r>
              <a:rPr lang="en-US" sz="1600" dirty="0"/>
              <a:t>Gb</a:t>
            </a:r>
            <a:r>
              <a:rPr lang="en-US" sz="1600" i="1" dirty="0"/>
              <a:t> = 0.79577 </a:t>
            </a:r>
            <a:r>
              <a:rPr lang="en-US" sz="1600" b="1" i="1" dirty="0"/>
              <a:t>ampere-turn</a:t>
            </a:r>
            <a:r>
              <a:rPr lang="en-US" sz="16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Magnetic field intensity (strength) is known as </a:t>
            </a:r>
            <a:r>
              <a:rPr lang="en-US" sz="1600" b="1" i="1" dirty="0"/>
              <a:t>flux density </a:t>
            </a:r>
            <a:r>
              <a:rPr lang="en-US" sz="1600" b="1" dirty="0"/>
              <a:t>(B</a:t>
            </a:r>
            <a:r>
              <a:rPr lang="en-US" sz="1600" dirty="0"/>
              <a:t>), which is represented in </a:t>
            </a:r>
            <a:r>
              <a:rPr lang="en-US" sz="1600" b="1" i="1" dirty="0"/>
              <a:t>gauss</a:t>
            </a:r>
            <a:r>
              <a:rPr lang="en-US" sz="1600" b="1" dirty="0"/>
              <a:t> (G)</a:t>
            </a:r>
            <a:r>
              <a:rPr lang="en-US" sz="1600" dirty="0"/>
              <a:t>. One gauss = 1 maxwell per square centimeter measured perpendicularly to the direction of the magnetic field </a:t>
            </a:r>
            <a:r>
              <a:rPr lang="en-US" sz="1600" b="1" dirty="0"/>
              <a:t>(1 G = Mx / cm</a:t>
            </a:r>
            <a:r>
              <a:rPr lang="en-US" sz="1600" b="1" baseline="30000" dirty="0"/>
              <a:t>2</a:t>
            </a:r>
            <a:r>
              <a:rPr lang="en-U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1075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Fields &amp; Magnetic Energy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142423-C15F-488A-980A-CBE2A3C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4" y="3429000"/>
            <a:ext cx="3489020" cy="2416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BE1611-EED1-4EF0-9204-616254899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116" y="3841613"/>
            <a:ext cx="3765942" cy="22858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C6AA6-CF00-409A-BD5B-D455A429459C}"/>
              </a:ext>
            </a:extLst>
          </p:cNvPr>
          <p:cNvSpPr txBox="1"/>
          <p:nvPr/>
        </p:nvSpPr>
        <p:spPr>
          <a:xfrm>
            <a:off x="4420116" y="3145809"/>
            <a:ext cx="4089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Magnetomotive force</a:t>
            </a:r>
            <a:r>
              <a:rPr lang="en-US" b="1" dirty="0"/>
              <a:t> (J)</a:t>
            </a:r>
            <a:r>
              <a:rPr lang="en-US" dirty="0"/>
              <a:t> is calculated by the following formula: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5079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Fields &amp; Magnetic Energy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142423-C15F-488A-980A-CBE2A3C23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24" y="3429000"/>
            <a:ext cx="3489020" cy="24161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401403" y="3261815"/>
            <a:ext cx="4612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Magnetic field strength</a:t>
            </a:r>
            <a:r>
              <a:rPr lang="en-US" b="1" dirty="0"/>
              <a:t> (H)</a:t>
            </a:r>
            <a:r>
              <a:rPr lang="en-US" dirty="0"/>
              <a:t>, measured in </a:t>
            </a:r>
            <a:r>
              <a:rPr lang="en-US" b="1" dirty="0" err="1"/>
              <a:t>oersteds</a:t>
            </a:r>
            <a:r>
              <a:rPr lang="en-US" b="1" dirty="0"/>
              <a:t> (</a:t>
            </a:r>
            <a:r>
              <a:rPr lang="en-US" b="1" dirty="0" err="1"/>
              <a:t>Oe</a:t>
            </a:r>
            <a:r>
              <a:rPr lang="en-US" b="1" dirty="0"/>
              <a:t>)</a:t>
            </a:r>
            <a:r>
              <a:rPr lang="en-US" dirty="0"/>
              <a:t>, is calculated by the following formula:</a:t>
            </a:r>
            <a:endParaRPr lang="en-US" b="1" i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4572C0-68EA-44D3-8651-B7C2F77A0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1403" y="4258667"/>
            <a:ext cx="3858838" cy="168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6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394579" y="2975212"/>
            <a:ext cx="46197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Permeability (u)</a:t>
            </a:r>
            <a:r>
              <a:rPr lang="en-US" b="1" i="1" dirty="0"/>
              <a:t> –</a:t>
            </a:r>
            <a:r>
              <a:rPr lang="en-US" dirty="0"/>
              <a:t> The ratio of flux density produced by a given material compared to the flux density produced by an air core</a:t>
            </a:r>
          </a:p>
          <a:p>
            <a:endParaRPr lang="en-US" dirty="0"/>
          </a:p>
          <a:p>
            <a:r>
              <a:rPr lang="en-US" b="1" i="1" dirty="0"/>
              <a:t>Permeability </a:t>
            </a:r>
            <a:r>
              <a:rPr lang="en-US" b="1" dirty="0"/>
              <a:t>(u)</a:t>
            </a:r>
            <a:r>
              <a:rPr lang="en-US" b="1" i="1" dirty="0"/>
              <a:t> </a:t>
            </a:r>
            <a:r>
              <a:rPr lang="en-US" dirty="0"/>
              <a:t>roughly corresponds to electrical conductivity.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Greater </a:t>
            </a:r>
            <a:r>
              <a:rPr lang="en-US" b="1" i="1" dirty="0"/>
              <a:t>permeability </a:t>
            </a:r>
            <a:r>
              <a:rPr lang="en-US" b="1" dirty="0"/>
              <a:t>(u)</a:t>
            </a:r>
            <a:r>
              <a:rPr lang="en-US" dirty="0"/>
              <a:t> means that it is easier to establish a magnetic field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Less </a:t>
            </a:r>
            <a:r>
              <a:rPr lang="en-US" b="1" i="1" dirty="0"/>
              <a:t>permeability </a:t>
            </a:r>
            <a:r>
              <a:rPr lang="en-US" b="1" dirty="0"/>
              <a:t>(u)</a:t>
            </a:r>
            <a:r>
              <a:rPr lang="en-US" dirty="0"/>
              <a:t> means that it is more difficult to establish a magnetic field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FE260A-32CF-4D8C-A188-D8DE1FEDC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40" y="2768672"/>
            <a:ext cx="2695017" cy="29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1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401403" y="3261815"/>
            <a:ext cx="5138382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Permeability</a:t>
            </a:r>
            <a:r>
              <a:rPr lang="en-US" dirty="0"/>
              <a:t> is calculated using the following formula:</a:t>
            </a:r>
          </a:p>
          <a:p>
            <a:endParaRPr lang="en-US" b="1" i="1" dirty="0"/>
          </a:p>
          <a:p>
            <a:pPr>
              <a:lnSpc>
                <a:spcPct val="150000"/>
              </a:lnSpc>
            </a:pPr>
            <a:r>
              <a:rPr lang="en-US" b="1" dirty="0"/>
              <a:t>u = B / H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where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   B is flux density in gauss (G)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   H is the magnetic field strength in </a:t>
            </a:r>
            <a:r>
              <a:rPr lang="en-US" b="1" dirty="0" err="1"/>
              <a:t>oersteds</a:t>
            </a:r>
            <a:r>
              <a:rPr lang="en-US" b="1" dirty="0"/>
              <a:t> (</a:t>
            </a:r>
            <a:r>
              <a:rPr lang="en-US" b="1" dirty="0" err="1"/>
              <a:t>Oe</a:t>
            </a:r>
            <a:r>
              <a:rPr lang="en-US" b="1" dirty="0"/>
              <a:t>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FE260A-32CF-4D8C-A188-D8DE1FEDC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40" y="2768672"/>
            <a:ext cx="2695017" cy="29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401403" y="3261815"/>
            <a:ext cx="46129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Reluctance</a:t>
            </a:r>
            <a:r>
              <a:rPr lang="en-US" b="1" i="1" dirty="0"/>
              <a:t> </a:t>
            </a:r>
            <a:r>
              <a:rPr lang="en-US" b="1" dirty="0"/>
              <a:t>(R)</a:t>
            </a:r>
            <a:r>
              <a:rPr lang="en-US" b="1" i="1" dirty="0"/>
              <a:t> –</a:t>
            </a:r>
            <a:r>
              <a:rPr lang="en-US" dirty="0"/>
              <a:t> The reciprocal of permeability</a:t>
            </a:r>
          </a:p>
          <a:p>
            <a:endParaRPr lang="en-US" dirty="0"/>
          </a:p>
          <a:p>
            <a:r>
              <a:rPr lang="en-US" b="1" i="1" dirty="0"/>
              <a:t>Reluctance </a:t>
            </a:r>
            <a:r>
              <a:rPr lang="en-US" b="1" dirty="0"/>
              <a:t>(R) </a:t>
            </a:r>
            <a:r>
              <a:rPr lang="en-US" dirty="0"/>
              <a:t>roughly corresponds to resistance in an electrical circuit.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Greater </a:t>
            </a:r>
            <a:r>
              <a:rPr lang="en-US" b="1" i="1" dirty="0"/>
              <a:t>reluctance </a:t>
            </a:r>
            <a:r>
              <a:rPr lang="en-US" b="1" dirty="0"/>
              <a:t>(R)</a:t>
            </a:r>
            <a:r>
              <a:rPr lang="en-US" dirty="0"/>
              <a:t> means that it is more difficult to establish a magnetic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Less </a:t>
            </a:r>
            <a:r>
              <a:rPr lang="en-US" b="1" i="1" dirty="0"/>
              <a:t>reluctance </a:t>
            </a:r>
            <a:r>
              <a:rPr lang="en-US" b="1" dirty="0"/>
              <a:t>(R)</a:t>
            </a:r>
            <a:r>
              <a:rPr lang="en-US" dirty="0"/>
              <a:t> means that it is less difficult to establish a magnetic field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FE260A-32CF-4D8C-A188-D8DE1FEDC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40" y="2768672"/>
            <a:ext cx="2695017" cy="29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0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401403" y="3261815"/>
            <a:ext cx="4612943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Reluctance </a:t>
            </a:r>
            <a:r>
              <a:rPr lang="en-US" b="1" dirty="0"/>
              <a:t>(R)</a:t>
            </a:r>
            <a:r>
              <a:rPr lang="en-US" dirty="0"/>
              <a:t> is calculated using the following formula:</a:t>
            </a:r>
          </a:p>
          <a:p>
            <a:endParaRPr lang="en-US" b="1" i="1" dirty="0"/>
          </a:p>
          <a:p>
            <a:pPr>
              <a:lnSpc>
                <a:spcPct val="150000"/>
              </a:lnSpc>
            </a:pPr>
            <a:r>
              <a:rPr lang="en-US" b="1" dirty="0"/>
              <a:t>R = J / B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where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   J is magnetomotive force in gilberts (Gb)</a:t>
            </a:r>
          </a:p>
          <a:p>
            <a:pPr>
              <a:lnSpc>
                <a:spcPct val="150000"/>
              </a:lnSpc>
            </a:pPr>
            <a:r>
              <a:rPr lang="en-US" b="1" dirty="0"/>
              <a:t>       B is flux density in gauss (G)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FE260A-32CF-4D8C-A188-D8DE1FEDC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40" y="2768672"/>
            <a:ext cx="2695017" cy="29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88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90C23-1CE6-4EA8-BEB9-D18A88905383}"/>
              </a:ext>
            </a:extLst>
          </p:cNvPr>
          <p:cNvSpPr txBox="1"/>
          <p:nvPr/>
        </p:nvSpPr>
        <p:spPr>
          <a:xfrm>
            <a:off x="4271748" y="2988859"/>
            <a:ext cx="62984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i="1" dirty="0"/>
          </a:p>
          <a:p>
            <a:r>
              <a:rPr lang="en-US" b="1" dirty="0"/>
              <a:t>Hysteresis</a:t>
            </a:r>
            <a:r>
              <a:rPr lang="en-US" dirty="0"/>
              <a:t> – The condition of a magnetic material that causes it to retain a </a:t>
            </a:r>
            <a:r>
              <a:rPr lang="en-US" b="1" i="1" dirty="0"/>
              <a:t>residual flux</a:t>
            </a:r>
            <a:r>
              <a:rPr lang="en-US" dirty="0"/>
              <a:t> when all magnetizing force has been removed</a:t>
            </a:r>
          </a:p>
          <a:p>
            <a:endParaRPr lang="en-US" b="1" i="1" dirty="0"/>
          </a:p>
          <a:p>
            <a:r>
              <a:rPr lang="en-US" b="1" i="1" dirty="0"/>
              <a:t>Hysteresis</a:t>
            </a:r>
            <a:r>
              <a:rPr lang="en-US" dirty="0"/>
              <a:t> represents a loss much like resistance in an electrical circuit</a:t>
            </a:r>
            <a:endParaRPr lang="en-US" b="1" i="1" dirty="0"/>
          </a:p>
          <a:p>
            <a:endParaRPr lang="en-US" b="1" i="1" dirty="0"/>
          </a:p>
          <a:p>
            <a:r>
              <a:rPr lang="en-US" dirty="0"/>
              <a:t>The </a:t>
            </a:r>
            <a:r>
              <a:rPr lang="en-US" b="1" i="1" dirty="0"/>
              <a:t>residual flux</a:t>
            </a:r>
            <a:r>
              <a:rPr lang="en-US" dirty="0"/>
              <a:t> can be removed by applying a </a:t>
            </a:r>
            <a:r>
              <a:rPr lang="en-US" b="1" i="1" dirty="0"/>
              <a:t>coercive force</a:t>
            </a:r>
            <a:endParaRPr lang="en-US" dirty="0"/>
          </a:p>
          <a:p>
            <a:endParaRPr lang="en-US" b="1" i="1" dirty="0"/>
          </a:p>
          <a:p>
            <a:r>
              <a:rPr lang="en-US" b="1" dirty="0"/>
              <a:t>*</a:t>
            </a:r>
            <a:r>
              <a:rPr lang="en-US" dirty="0"/>
              <a:t>Air cores are immune to hysteresis effects and losses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E58E66-1533-48DD-8018-9E289B459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23" y="2876168"/>
            <a:ext cx="2773409" cy="280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dirty="0"/>
              <a:t>Saturation –</a:t>
            </a:r>
            <a:r>
              <a:rPr lang="en-US" sz="2000" dirty="0"/>
              <a:t> The condition where an increase in current in an electromagnet results in no appreciable change in flux because all the magnetic material’s atoms are aligned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0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dirty="0"/>
              <a:t>Effects of saturation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As long as the magnet’s coil current remains below </a:t>
            </a:r>
            <a:r>
              <a:rPr lang="en-US" sz="1800" b="1" i="1" dirty="0"/>
              <a:t>saturation</a:t>
            </a:r>
            <a:r>
              <a:rPr lang="en-US" sz="1800" dirty="0"/>
              <a:t>, the coil’s inductance remains constant</a:t>
            </a:r>
            <a:endParaRPr lang="en-US" b="1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Beyond the saturation point, inductance drops off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89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2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DE7E-9A5F-40C3-ACD0-2B08E7DEC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Additional Math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1E7C4-B377-4D72-BC8E-E6E688BBD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Chapter 2 Downloadable Supplemental Material</a:t>
            </a:r>
          </a:p>
          <a:p>
            <a:pPr marL="0" indent="0" algn="ctr">
              <a:buNone/>
            </a:pP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dirty="0"/>
              <a:t>“Radio Mathematics”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“Radio Math Formulas and Notes”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“Scientific and Engineering Notation”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“Understanding a Scientific Calculator”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A1DCA-CB94-4DB4-9044-D48376E34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61B54C0-598F-43BE-821F-14B86F134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9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Magnetic Core Properties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90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4B5D72-8040-4686-ABDE-51BC0D2977D2}"/>
              </a:ext>
            </a:extLst>
          </p:cNvPr>
          <p:cNvSpPr txBox="1"/>
          <p:nvPr/>
        </p:nvSpPr>
        <p:spPr>
          <a:xfrm>
            <a:off x="3657600" y="2988860"/>
            <a:ext cx="7513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b="1" i="1" dirty="0"/>
              <a:t>effect of saturation</a:t>
            </a:r>
            <a:r>
              <a:rPr lang="en-US" dirty="0"/>
              <a:t> is depicted in the images. As current increases toward saturation, inductance remains constant (line A). When </a:t>
            </a:r>
            <a:r>
              <a:rPr lang="en-US" b="1" i="1" dirty="0"/>
              <a:t>saturation</a:t>
            </a:r>
            <a:r>
              <a:rPr lang="en-US" dirty="0"/>
              <a:t> is reached, inductance rolls off</a:t>
            </a:r>
          </a:p>
          <a:p>
            <a:endParaRPr lang="en-US" dirty="0"/>
          </a:p>
          <a:p>
            <a:r>
              <a:rPr lang="en-US" dirty="0"/>
              <a:t>As mentioned in the text, a small air gap is cut into the core, forcing the </a:t>
            </a:r>
            <a:r>
              <a:rPr lang="en-US" b="1" i="1" dirty="0"/>
              <a:t>flux lines</a:t>
            </a:r>
            <a:r>
              <a:rPr lang="en-US" dirty="0"/>
              <a:t> to travel through air for a short distance. The effect is depicted at line B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22E938-9DB2-4462-BE2F-BFCE3798E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47" y="2382061"/>
            <a:ext cx="2451297" cy="19470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AAA497-62DE-4991-934A-0812AEE77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15" y="4490317"/>
            <a:ext cx="2743200" cy="1879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B22590-14AE-4C5A-A8C9-9DDD774978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9027" y="4743186"/>
            <a:ext cx="1411703" cy="164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8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Inductance and Direct Current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00000"/>
              </a:lnSpc>
            </a:pPr>
            <a:r>
              <a:rPr lang="en-US" b="1" dirty="0"/>
              <a:t>Inductor –</a:t>
            </a:r>
            <a:r>
              <a:rPr lang="en-US" dirty="0"/>
              <a:t> Any device whose operation is based on transferring energy into and out of magnetic fields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dirty="0"/>
              <a:t>Inductors are often referred to as </a:t>
            </a:r>
            <a:r>
              <a:rPr lang="en-US" b="1" i="1" dirty="0"/>
              <a:t>coils</a:t>
            </a:r>
            <a:r>
              <a:rPr lang="en-US" dirty="0"/>
              <a:t> due to their construction</a:t>
            </a:r>
          </a:p>
          <a:p>
            <a:pPr lvl="1">
              <a:lnSpc>
                <a:spcPct val="100000"/>
              </a:lnSpc>
            </a:pPr>
            <a:r>
              <a:rPr lang="en-US" b="1" dirty="0"/>
              <a:t>Induced Voltage (Back Voltage) –</a:t>
            </a:r>
            <a:r>
              <a:rPr lang="en-US" dirty="0"/>
              <a:t> The basic operating principle of the inductor whereby it resists </a:t>
            </a:r>
            <a:r>
              <a:rPr lang="en-US" u="sng" dirty="0"/>
              <a:t>current</a:t>
            </a:r>
            <a:r>
              <a:rPr lang="en-US" dirty="0"/>
              <a:t> flow until the field become constant thus preventing current from rising too rapidly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91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Inductance and Direct Current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amplitude of the </a:t>
            </a:r>
            <a:r>
              <a:rPr lang="en-US" b="1" i="1" dirty="0"/>
              <a:t>induced voltage</a:t>
            </a:r>
            <a:r>
              <a:rPr lang="en-US" dirty="0"/>
              <a:t> is proportional to the rate at which the current and magnetic field changes, and to a constant associated with the inductor, referred to as </a:t>
            </a:r>
            <a:r>
              <a:rPr lang="en-US" b="1" i="1" dirty="0"/>
              <a:t>inductance </a:t>
            </a:r>
            <a:r>
              <a:rPr lang="en-US" b="1" dirty="0"/>
              <a:t>(L)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The basic unit of inductance is the </a:t>
            </a:r>
            <a:r>
              <a:rPr lang="en-US" b="1" i="1" dirty="0"/>
              <a:t>henry </a:t>
            </a:r>
            <a:r>
              <a:rPr lang="en-US" b="1" dirty="0"/>
              <a:t>(H)</a:t>
            </a:r>
            <a:endParaRPr lang="en-US" dirty="0"/>
          </a:p>
          <a:p>
            <a:pPr lvl="1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92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Inductance and Direct Current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amplitude of the </a:t>
            </a:r>
            <a:r>
              <a:rPr lang="en-US" b="1" i="1" dirty="0"/>
              <a:t>induced voltage</a:t>
            </a:r>
            <a:r>
              <a:rPr lang="en-US" dirty="0"/>
              <a:t> is calculated using the following formula: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dirty="0"/>
              <a:t> 	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93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ED649D-ED53-4B11-86B1-5C0BCB282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547" y="4040585"/>
            <a:ext cx="43053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3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Inductance and Direct Current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An </a:t>
            </a:r>
            <a:r>
              <a:rPr lang="en-US" b="1" i="1" dirty="0"/>
              <a:t>inductance</a:t>
            </a:r>
            <a:r>
              <a:rPr lang="en-US" dirty="0"/>
              <a:t> of </a:t>
            </a:r>
            <a:r>
              <a:rPr lang="en-US" b="1" dirty="0"/>
              <a:t>1 H</a:t>
            </a:r>
            <a:r>
              <a:rPr lang="en-US" dirty="0"/>
              <a:t> generates an </a:t>
            </a:r>
            <a:r>
              <a:rPr lang="en-US" b="1" i="1" dirty="0"/>
              <a:t>induced voltage</a:t>
            </a:r>
            <a:r>
              <a:rPr lang="en-US" dirty="0"/>
              <a:t> of </a:t>
            </a:r>
            <a:r>
              <a:rPr lang="en-US" b="1" dirty="0"/>
              <a:t>1 V</a:t>
            </a:r>
            <a:r>
              <a:rPr lang="en-US" dirty="0"/>
              <a:t> when the inducing current is varying at a rate of </a:t>
            </a:r>
            <a:r>
              <a:rPr lang="en-US" b="1" dirty="0"/>
              <a:t>1 A/sec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The </a:t>
            </a:r>
            <a:r>
              <a:rPr lang="en-US" b="1" dirty="0"/>
              <a:t>(-)</a:t>
            </a:r>
            <a:r>
              <a:rPr lang="en-US" dirty="0"/>
              <a:t> sign in the mathematical result indicates that the induced voltage is the opposite polarity of the applied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94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8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Inductance and Direct Current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energy stored in the magnetic field of an inductor is calculated using the following formula, which corresponds to the energy storage formula for capacitors: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dirty="0"/>
              <a:t> 	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95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12CC34-E37C-4A2D-AF35-E78F5578E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214" y="4457553"/>
            <a:ext cx="30956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9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Inductor Notes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The </a:t>
            </a:r>
            <a:r>
              <a:rPr lang="en-US" sz="2000" b="1" i="1" dirty="0"/>
              <a:t>magnetic field strength</a:t>
            </a:r>
            <a:r>
              <a:rPr lang="en-US" sz="2000" dirty="0"/>
              <a:t> </a:t>
            </a:r>
            <a:r>
              <a:rPr lang="en-US" sz="2000" b="1" dirty="0"/>
              <a:t>(H)</a:t>
            </a:r>
            <a:r>
              <a:rPr lang="en-US" sz="2000" dirty="0"/>
              <a:t> of an inductor is proportional to the number of turns in the inductor’s </a:t>
            </a:r>
            <a:r>
              <a:rPr lang="en-US" sz="2000" b="1" i="1" dirty="0"/>
              <a:t>winding</a:t>
            </a:r>
            <a:r>
              <a:rPr lang="en-US" sz="2000" dirty="0"/>
              <a:t> </a:t>
            </a:r>
            <a:r>
              <a:rPr lang="en-US" sz="2000" b="1" dirty="0"/>
              <a:t>(N)</a:t>
            </a:r>
            <a:r>
              <a:rPr lang="en-US" sz="2000" dirty="0"/>
              <a:t> and the </a:t>
            </a:r>
            <a:r>
              <a:rPr lang="en-US" sz="2000" b="1" i="1" dirty="0"/>
              <a:t>permeability</a:t>
            </a:r>
            <a:r>
              <a:rPr lang="en-US" sz="2000" dirty="0"/>
              <a:t> </a:t>
            </a:r>
            <a:r>
              <a:rPr lang="en-US" sz="2000" b="1" dirty="0"/>
              <a:t>(u)</a:t>
            </a:r>
            <a:r>
              <a:rPr lang="en-US" sz="2000" dirty="0"/>
              <a:t> of its core making it proportional to both </a:t>
            </a:r>
            <a:r>
              <a:rPr lang="en-US" sz="2000" b="1" dirty="0"/>
              <a:t>(N)</a:t>
            </a:r>
            <a:r>
              <a:rPr lang="en-US" sz="2000" dirty="0"/>
              <a:t> and </a:t>
            </a:r>
            <a:r>
              <a:rPr lang="en-US" sz="2000" b="1" dirty="0"/>
              <a:t>(u)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2000" b="1" dirty="0"/>
          </a:p>
          <a:p>
            <a:pPr lvl="1">
              <a:lnSpc>
                <a:spcPct val="100000"/>
              </a:lnSpc>
            </a:pPr>
            <a:r>
              <a:rPr lang="en-US" sz="2000" dirty="0"/>
              <a:t>The polarity of the induced voltage is always such that it will oppose changes in circuit current – If current increases, opposition increases by storing energy; if current decreases, the stored energy is returned to the circuit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2000" dirty="0"/>
          </a:p>
          <a:p>
            <a:pPr lvl="1">
              <a:lnSpc>
                <a:spcPct val="100000"/>
              </a:lnSpc>
            </a:pPr>
            <a:r>
              <a:rPr lang="en-US" sz="2000" dirty="0"/>
              <a:t>The effect of this opposition is similar to that of a capacitor, which opposes changes in </a:t>
            </a:r>
            <a:r>
              <a:rPr lang="en-US" sz="2000" u="sng" dirty="0"/>
              <a:t>voltage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96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7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b="1" dirty="0"/>
              <a:t>Mutual Inductance</a:t>
            </a:r>
          </a:p>
          <a:p>
            <a:pPr marL="0" indent="0" algn="ctr">
              <a:buNone/>
            </a:pPr>
            <a:endParaRPr lang="en-US" sz="2000" b="1" dirty="0"/>
          </a:p>
          <a:p>
            <a:pPr lvl="1"/>
            <a:r>
              <a:rPr lang="en-US" sz="2000" b="1" dirty="0"/>
              <a:t>Mutual Inductance (Coupling) –</a:t>
            </a:r>
            <a:r>
              <a:rPr lang="en-US" sz="2000" dirty="0"/>
              <a:t> The effect of inducing a voltage (and thus a current) on an inductor – or even a single wire conductor – by the charging of another inductor</a:t>
            </a:r>
            <a:endParaRPr lang="en-US" sz="2000" b="1" dirty="0"/>
          </a:p>
          <a:p>
            <a:pPr lvl="1">
              <a:lnSpc>
                <a:spcPct val="100000"/>
              </a:lnSpc>
            </a:pPr>
            <a:r>
              <a:rPr lang="en-US" sz="2000" b="1" dirty="0"/>
              <a:t>Coupling between inductors </a:t>
            </a:r>
            <a:r>
              <a:rPr lang="en-US" sz="2000" dirty="0"/>
              <a:t>can be minimized by using separate closed magnetic cores for each inductor</a:t>
            </a:r>
          </a:p>
          <a:p>
            <a:pPr lvl="1">
              <a:lnSpc>
                <a:spcPct val="100000"/>
              </a:lnSpc>
            </a:pPr>
            <a:r>
              <a:rPr lang="en-US" sz="2000" b="1" dirty="0"/>
              <a:t>Unwanted Coupling –</a:t>
            </a:r>
            <a:r>
              <a:rPr lang="en-US" sz="2000" dirty="0"/>
              <a:t> Coupling induced on another inductor or conductor that is not designed into the circuit, especially in fields changing at frequencies of 100 MHz or higher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Computer bus lines and solder traces must be separated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Shielding is often used when physical separation is not possible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97</a:t>
            </a:fld>
            <a:endParaRPr lang="en-US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76760A-CA27-4764-8EE0-0C97EA6F6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9068-474F-4D69-86F5-B7C9D78A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1D79-A25A-4F47-A286-08B154ED8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sz="2800" b="1" dirty="0"/>
              <a:t>Inductors in Series</a:t>
            </a:r>
          </a:p>
          <a:p>
            <a:pPr marL="0" indent="0" algn="ctr"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Inductor is series are treated similarly to resistors in series assuming no coupling</a:t>
            </a:r>
            <a:endParaRPr lang="en-US" b="1" i="1" dirty="0"/>
          </a:p>
          <a:p>
            <a:pPr lvl="1">
              <a:lnSpc>
                <a:spcPct val="150000"/>
              </a:lnSpc>
            </a:pPr>
            <a:r>
              <a:rPr lang="en-US" dirty="0"/>
              <a:t>The </a:t>
            </a:r>
            <a:r>
              <a:rPr lang="en-US" b="1" i="1" dirty="0"/>
              <a:t>total inductance </a:t>
            </a:r>
            <a:r>
              <a:rPr lang="en-US" dirty="0"/>
              <a:t>will be the sum of the individual inductors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</a:t>
            </a:r>
            <a:r>
              <a:rPr lang="en-US" b="1" dirty="0" err="1"/>
              <a:t>L</a:t>
            </a:r>
            <a:r>
              <a:rPr lang="en-US" b="1" baseline="-25000" dirty="0" err="1"/>
              <a:t>Total</a:t>
            </a:r>
            <a:r>
              <a:rPr lang="en-US" b="1" dirty="0"/>
              <a:t> = L</a:t>
            </a:r>
            <a:r>
              <a:rPr lang="en-US" b="1" baseline="-25000" dirty="0"/>
              <a:t>1</a:t>
            </a:r>
            <a:r>
              <a:rPr lang="en-US" b="1" dirty="0"/>
              <a:t> + L</a:t>
            </a:r>
            <a:r>
              <a:rPr lang="en-US" b="1" baseline="-25000" dirty="0"/>
              <a:t>2</a:t>
            </a:r>
            <a:r>
              <a:rPr lang="en-US" b="1" dirty="0"/>
              <a:t> + L</a:t>
            </a:r>
            <a:r>
              <a:rPr lang="en-US" b="1" baseline="-25000" dirty="0"/>
              <a:t>3</a:t>
            </a:r>
            <a:r>
              <a:rPr lang="en-US" b="1" dirty="0"/>
              <a:t> + …</a:t>
            </a:r>
          </a:p>
          <a:p>
            <a:pPr marL="914400" lvl="2" indent="0">
              <a:lnSpc>
                <a:spcPct val="150000"/>
              </a:lnSpc>
              <a:buNone/>
            </a:pPr>
            <a:r>
              <a:rPr lang="en-US" b="1" dirty="0"/>
              <a:t>	Example: </a:t>
            </a:r>
            <a:r>
              <a:rPr lang="en-US" b="1" dirty="0" err="1"/>
              <a:t>L</a:t>
            </a:r>
            <a:r>
              <a:rPr lang="en-US" b="1" baseline="-25000" dirty="0" err="1"/>
              <a:t>Total</a:t>
            </a:r>
            <a:r>
              <a:rPr lang="en-US" b="1" dirty="0"/>
              <a:t> </a:t>
            </a:r>
            <a:r>
              <a:rPr lang="en-US" dirty="0"/>
              <a:t>= 5.0 </a:t>
            </a:r>
            <a:r>
              <a:rPr lang="en-US" dirty="0" err="1"/>
              <a:t>mH</a:t>
            </a:r>
            <a:r>
              <a:rPr lang="en-US" dirty="0"/>
              <a:t> + 20.0 </a:t>
            </a:r>
            <a:r>
              <a:rPr lang="en-US" dirty="0" err="1"/>
              <a:t>mH</a:t>
            </a:r>
            <a:r>
              <a:rPr lang="en-US" dirty="0"/>
              <a:t> + 8.0 </a:t>
            </a:r>
            <a:r>
              <a:rPr lang="en-US" dirty="0" err="1"/>
              <a:t>mH</a:t>
            </a:r>
            <a:r>
              <a:rPr lang="en-US" dirty="0"/>
              <a:t> </a:t>
            </a:r>
            <a:r>
              <a:rPr lang="en-US" b="1" dirty="0"/>
              <a:t>= 33 </a:t>
            </a:r>
            <a:r>
              <a:rPr lang="en-US" b="1" dirty="0" err="1"/>
              <a:t>mH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0E733-C9DD-408E-BB68-A18D643A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045CBC3-6581-4582-959C-4F45DFA02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63836-CFC4-43A0-ACF9-5A2667927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Electrical Fundamentals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2A9C3-2A43-45C8-920F-094ACC147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Inductance and Inductors</a:t>
            </a:r>
          </a:p>
          <a:p>
            <a:pPr marL="0" indent="0" algn="ctr">
              <a:buNone/>
            </a:pPr>
            <a:r>
              <a:rPr lang="en-US" sz="2800" b="1" dirty="0"/>
              <a:t>Inductors in Parallel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8DB58-A872-46B5-A1A5-39D94892F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29C50-42E3-4635-881C-3A2B3B02A324}"/>
              </a:ext>
            </a:extLst>
          </p:cNvPr>
          <p:cNvSpPr txBox="1"/>
          <p:nvPr/>
        </p:nvSpPr>
        <p:spPr>
          <a:xfrm>
            <a:off x="3642232" y="2927617"/>
            <a:ext cx="560934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Inductors in parallel are treated similarly to resistors in parallel when calculating circuit values</a:t>
            </a:r>
          </a:p>
          <a:p>
            <a:endParaRPr lang="en-US" sz="2000" dirty="0"/>
          </a:p>
          <a:p>
            <a:r>
              <a:rPr lang="en-US" sz="2000" dirty="0"/>
              <a:t>The formula for finding </a:t>
            </a:r>
            <a:r>
              <a:rPr lang="en-US" sz="2000" b="1" i="1" dirty="0"/>
              <a:t>inductors in parallel</a:t>
            </a:r>
            <a:r>
              <a:rPr lang="en-US" sz="2000" dirty="0"/>
              <a:t>, sometimes referred to as the </a:t>
            </a:r>
            <a:r>
              <a:rPr lang="en-US" sz="2000" b="1" i="1" dirty="0"/>
              <a:t>Reciprocal of Reciprocals</a:t>
            </a:r>
            <a:r>
              <a:rPr lang="en-US" sz="2000" dirty="0"/>
              <a:t> formula:</a:t>
            </a:r>
            <a:endParaRPr lang="en-US" sz="2000" b="1" i="1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C395CFB-D476-44E7-8A0A-3C022295E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0C8CE9-8677-49A2-A7A5-236C93442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363" y="4678760"/>
            <a:ext cx="33813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7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3152</TotalTime>
  <Words>6526</Words>
  <Application>Microsoft Office PowerPoint</Application>
  <PresentationFormat>Widescreen</PresentationFormat>
  <Paragraphs>974</Paragraphs>
  <Slides>108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14" baseType="lpstr">
      <vt:lpstr>Arial</vt:lpstr>
      <vt:lpstr>Calibri</vt:lpstr>
      <vt:lpstr>Calibri Light</vt:lpstr>
      <vt:lpstr>Cambria Math</vt:lpstr>
      <vt:lpstr>Wingdings</vt:lpstr>
      <vt:lpstr>Office Theme</vt:lpstr>
      <vt:lpstr> </vt:lpstr>
      <vt:lpstr>Introduction</vt:lpstr>
      <vt:lpstr>Course Overview</vt:lpstr>
      <vt:lpstr>Easy Math Review</vt:lpstr>
      <vt:lpstr>Easy Math Review</vt:lpstr>
      <vt:lpstr>Easy Math Review</vt:lpstr>
      <vt:lpstr>Easy Math Review</vt:lpstr>
      <vt:lpstr>Easy Math Review</vt:lpstr>
      <vt:lpstr>Additional Math Resources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Electrical Fundamentals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Ham Radio Education</dc:title>
  <dc:creator>Bill Smith</dc:creator>
  <cp:lastModifiedBy>Bill Smith</cp:lastModifiedBy>
  <cp:revision>301</cp:revision>
  <cp:lastPrinted>2021-05-20T20:51:10Z</cp:lastPrinted>
  <dcterms:created xsi:type="dcterms:W3CDTF">2021-05-10T02:43:55Z</dcterms:created>
  <dcterms:modified xsi:type="dcterms:W3CDTF">2021-05-20T21:28:10Z</dcterms:modified>
</cp:coreProperties>
</file>