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1.jpeg" ContentType="image/jpeg"/>
  <Override PartName="/ppt/media/image27.wmf" ContentType="image/x-wmf"/>
  <Override PartName="/ppt/media/image24.jpeg" ContentType="image/jpeg"/>
  <Override PartName="/ppt/media/image19.jpeg" ContentType="image/jpeg"/>
  <Override PartName="/ppt/media/image18.jpeg" ContentType="image/jpeg"/>
  <Override PartName="/ppt/media/image16.jpeg" ContentType="image/jpeg"/>
  <Override PartName="/ppt/media/image15.jpeg" ContentType="image/jpeg"/>
  <Override PartName="/ppt/media/image28.gif" ContentType="image/gif"/>
  <Override PartName="/ppt/media/image14.jpeg" ContentType="image/jpeg"/>
  <Override PartName="/ppt/media/image22.jpeg" ContentType="image/jpeg"/>
  <Override PartName="/ppt/media/image1.jpeg" ContentType="image/jpeg"/>
  <Override PartName="/ppt/media/image35.jpeg" ContentType="image/jpeg"/>
  <Override PartName="/ppt/media/image2.jpeg" ContentType="image/jpeg"/>
  <Override PartName="/ppt/media/image36.jpeg" ContentType="image/jpeg"/>
  <Override PartName="/ppt/media/image12.png" ContentType="image/png"/>
  <Override PartName="/ppt/media/image20.jpeg" ContentType="image/jpeg"/>
  <Override PartName="/ppt/media/image34.png" ContentType="image/png"/>
  <Override PartName="/ppt/media/image44.jpeg" ContentType="image/jpeg"/>
  <Override PartName="/ppt/media/image41.png" ContentType="image/png"/>
  <Override PartName="/ppt/media/image10.jpeg" ContentType="image/jpeg"/>
  <Override PartName="/ppt/media/image30.png" ContentType="image/png"/>
  <Override PartName="/ppt/media/image37.jpeg" ContentType="image/jpeg"/>
  <Override PartName="/ppt/media/image42.png" ContentType="image/png"/>
  <Override PartName="/ppt/media/image9.jpeg" ContentType="image/jpeg"/>
  <Override PartName="/ppt/media/image11.jpeg" ContentType="image/jpeg"/>
  <Override PartName="/ppt/media/image31.png" ContentType="image/png"/>
  <Override PartName="/ppt/media/image43.png" ContentType="image/png"/>
  <Override PartName="/ppt/media/image40.jpeg" ContentType="image/jpeg"/>
  <Override PartName="/ppt/media/image13.jpeg" ContentType="image/jpeg"/>
  <Override PartName="/ppt/media/image23.png" ContentType="image/png"/>
  <Override PartName="/ppt/media/image8.jpeg" ContentType="image/jpeg"/>
  <Override PartName="/ppt/media/image38.png" ContentType="image/png"/>
  <Override PartName="/ppt/media/image39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25.jpeg" ContentType="image/jpeg"/>
  <Override PartName="/ppt/media/image32.png" ContentType="image/png"/>
  <Override PartName="/ppt/media/image33.png" ContentType="image/png"/>
  <Override PartName="/ppt/media/image3.png" ContentType="image/png"/>
  <Override PartName="/ppt/media/image17.jpeg" ContentType="image/jpeg"/>
  <Override PartName="/ppt/media/image26.png" ContentType="image/png"/>
  <Override PartName="/ppt/slideLayouts/_rels/slideLayout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7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36.xml.rels" ContentType="application/vnd.openxmlformats-package.relationships+xml"/>
  <Override PartName="/ppt/slides/_rels/slide21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14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14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www.libreoffice.org/" TargetMode="External"/><Relationship Id="rId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sourceforge.net/projects/qucs/files/latest/download" TargetMode="External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7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phil.brunner@gmail.com" TargetMode="External"/><Relationship Id="rId2" Type="http://schemas.openxmlformats.org/officeDocument/2006/relationships/hyperlink" Target="http://HamRadioEdu.com/" TargetMode="External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gqrx.dk/download" TargetMode="External"/><Relationship Id="rId2" Type="http://schemas.openxmlformats.org/officeDocument/2006/relationships/hyperlink" Target="https://airspy.com/download/" TargetMode="External"/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6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904320" y="703800"/>
            <a:ext cx="4986360" cy="19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"/>
          <p:cNvSpPr/>
          <p:nvPr/>
        </p:nvSpPr>
        <p:spPr>
          <a:xfrm>
            <a:off x="2301840" y="3446280"/>
            <a:ext cx="2678760" cy="151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i="1" lang="en-US" sz="3200" spc="-1" strike="noStrike">
                <a:solidFill>
                  <a:srgbClr val="c00000"/>
                </a:solidFill>
                <a:latin typeface="Calibri"/>
                <a:ea typeface="DejaVu Sans"/>
              </a:rPr>
              <a:t>Antenna Summit</a:t>
            </a:r>
            <a:r>
              <a:rPr b="1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9040680" y="4932000"/>
            <a:ext cx="4521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fld id="{80DFD47F-2CA6-4A47-9BF1-CFCE3D0DF758}" type="slidenum">
              <a:rPr b="0" lang="en-US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307" name="Picture 9_1" descr="Graphical user interface, text&#10;&#10;Description automatically generated"/>
          <p:cNvPicPr/>
          <p:nvPr/>
        </p:nvPicPr>
        <p:blipFill>
          <a:blip r:embed="rId1"/>
          <a:stretch/>
        </p:blipFill>
        <p:spPr>
          <a:xfrm>
            <a:off x="498600" y="1088280"/>
            <a:ext cx="7003800" cy="24534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_1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9007920" y="4563720"/>
            <a:ext cx="496800" cy="61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72000" y="27432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Inductors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Air-core or iron-core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Encapsulated (looks like resistor)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Slug tuned (variable) 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magnetic or non-magnetic core inside coiled inductor</a:t>
            </a:r>
            <a:endParaRPr b="0" lang="en-US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Adjust with screw-driver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504000" y="226080"/>
            <a:ext cx="351828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Inductors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3" name="" descr=""/>
          <p:cNvPicPr/>
          <p:nvPr/>
        </p:nvPicPr>
        <p:blipFill>
          <a:blip r:embed="rId1"/>
          <a:stretch/>
        </p:blipFill>
        <p:spPr>
          <a:xfrm>
            <a:off x="378360" y="1188720"/>
            <a:ext cx="3735360" cy="4328280"/>
          </a:xfrm>
          <a:prstGeom prst="rect">
            <a:avLst/>
          </a:prstGeom>
          <a:ln w="0">
            <a:noFill/>
          </a:ln>
        </p:spPr>
      </p:pic>
      <p:pic>
        <p:nvPicPr>
          <p:cNvPr id="334" name="" descr=""/>
          <p:cNvPicPr/>
          <p:nvPr/>
        </p:nvPicPr>
        <p:blipFill>
          <a:blip r:embed="rId2"/>
          <a:stretch/>
        </p:blipFill>
        <p:spPr>
          <a:xfrm>
            <a:off x="4307040" y="274320"/>
            <a:ext cx="5567400" cy="525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91440" y="182880"/>
            <a:ext cx="420516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Transformers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7" name="" descr=""/>
          <p:cNvPicPr/>
          <p:nvPr/>
        </p:nvPicPr>
        <p:blipFill>
          <a:blip r:embed="rId1"/>
          <a:stretch/>
        </p:blipFill>
        <p:spPr>
          <a:xfrm>
            <a:off x="5029200" y="639000"/>
            <a:ext cx="4508640" cy="4480560"/>
          </a:xfrm>
          <a:prstGeom prst="rect">
            <a:avLst/>
          </a:prstGeom>
          <a:ln w="0">
            <a:noFill/>
          </a:ln>
        </p:spPr>
      </p:pic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365760" y="1467360"/>
            <a:ext cx="4311360" cy="328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Switching Power Supply (Conceptual)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40" name="" descr=""/>
          <p:cNvPicPr/>
          <p:nvPr/>
        </p:nvPicPr>
        <p:blipFill>
          <a:blip r:embed="rId1"/>
          <a:stretch/>
        </p:blipFill>
        <p:spPr>
          <a:xfrm>
            <a:off x="1529280" y="2468880"/>
            <a:ext cx="6882120" cy="2850480"/>
          </a:xfrm>
          <a:prstGeom prst="rect">
            <a:avLst/>
          </a:prstGeom>
          <a:ln w="0">
            <a:noFill/>
          </a:ln>
        </p:spPr>
      </p:pic>
      <p:sp>
        <p:nvSpPr>
          <p:cNvPr id="341" name="CustomShape 2"/>
          <p:cNvSpPr/>
          <p:nvPr/>
        </p:nvSpPr>
        <p:spPr>
          <a:xfrm>
            <a:off x="455040" y="1627560"/>
            <a:ext cx="62168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Use high frequency to minimize transformer size/weight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Needs careful design/shielding to avoid HF interference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Semiconductors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3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Diodes – Point Contact, Pin, Schottky, Varactor, Zener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Noto Sans CJK SC"/>
              </a:rPr>
              <a:t>Current, PIV, Speed, Reverse Current</a:t>
            </a:r>
            <a:endParaRPr b="0" lang="en-US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Transistors – BJT, JFET, MOSFET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Noto Sans CJK SC"/>
              </a:rPr>
              <a:t>Gain, Operating Regions and Parameters</a:t>
            </a:r>
            <a:endParaRPr b="0" lang="en-US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Optical – Photo, LED, Laser, Optoisolators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TOOLS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73152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9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Arduino UNO + Breadboard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QUES – Quite Universal Circuit Simulator (Free)</a:t>
            </a:r>
            <a:endParaRPr b="0" lang="en-US" sz="3200" spc="-1" strike="noStrike">
              <a:latin typeface="Arial"/>
            </a:endParaRPr>
          </a:p>
          <a:p>
            <a:pPr lvl="3" marL="864000" indent="-215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ttps://sourceforge.net/projects/</a:t>
            </a:r>
            <a:r>
              <a:rPr b="0" lang="en-US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qucs/files/latest/download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Circuit Calculations with Complex Numbers and Spreadsheets (Excel or LibreOffice CALC)</a:t>
            </a:r>
            <a:endParaRPr b="0" lang="en-US" sz="3200" spc="-1" strike="noStrike">
              <a:latin typeface="Arial"/>
            </a:endParaRPr>
          </a:p>
          <a:p>
            <a:pPr lvl="3" marL="864000" indent="-215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Free LibreOffice Download: </a:t>
            </a:r>
            <a:r>
              <a:rPr b="0" lang="en-US" sz="2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https://www.libreoffice.org/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504000" y="188280"/>
            <a:ext cx="9069840" cy="10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Noto Sans CJK SC"/>
              </a:rPr>
              <a:t>Arduino and Breadboard</a:t>
            </a:r>
            <a:br/>
            <a:r>
              <a:rPr b="0" lang="en-US" sz="2800" spc="-1" strike="noStrike">
                <a:solidFill>
                  <a:srgbClr val="c9211e"/>
                </a:solidFill>
                <a:latin typeface="Arial"/>
                <a:ea typeface="Noto Sans CJK SC"/>
              </a:rPr>
              <a:t>     </a:t>
            </a:r>
            <a:r>
              <a:rPr b="0" lang="en-US" sz="2800" spc="-1" strike="noStrike">
                <a:solidFill>
                  <a:srgbClr val="3465a4"/>
                </a:solidFill>
                <a:latin typeface="Arial"/>
                <a:ea typeface="Noto Sans CJK SC"/>
              </a:rPr>
              <a:t>CQ  CQ  DE  AE7OH  K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48" name="" descr=""/>
          <p:cNvPicPr/>
          <p:nvPr/>
        </p:nvPicPr>
        <p:blipFill>
          <a:blip r:embed="rId1"/>
          <a:stretch/>
        </p:blipFill>
        <p:spPr>
          <a:xfrm>
            <a:off x="1312920" y="1389240"/>
            <a:ext cx="7189920" cy="391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Arduino+Breadboard Schematic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731520" y="1247760"/>
            <a:ext cx="7830000" cy="3884040"/>
          </a:xfrm>
          <a:prstGeom prst="rect">
            <a:avLst/>
          </a:prstGeom>
          <a:ln w="0">
            <a:noFill/>
          </a:ln>
        </p:spPr>
      </p:pic>
      <p:sp>
        <p:nvSpPr>
          <p:cNvPr id="351" name="CustomShape 2"/>
          <p:cNvSpPr/>
          <p:nvPr/>
        </p:nvSpPr>
        <p:spPr>
          <a:xfrm>
            <a:off x="1463040" y="2390400"/>
            <a:ext cx="12798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Arduino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692640" y="313920"/>
            <a:ext cx="8691840" cy="109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1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Q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uite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niversal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ircuit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imulator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 Light"/>
                <a:ea typeface="DejaVu Sans"/>
                <a:hlinkClick r:id="rId1"/>
              </a:rPr>
              <a:t>https://sourceforge.net/projects/qucs/files/latest/download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Manual: http://qucs.sourceforge.net/docs/tutorial/getstarted.pdf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53" name="Content Placeholder 3_0" descr=""/>
          <p:cNvPicPr/>
          <p:nvPr/>
        </p:nvPicPr>
        <p:blipFill>
          <a:blip r:embed="rId2"/>
          <a:stretch/>
        </p:blipFill>
        <p:spPr>
          <a:xfrm>
            <a:off x="1511640" y="1351440"/>
            <a:ext cx="6935040" cy="416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Some Semiconductor Symbols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2011680" y="1144440"/>
            <a:ext cx="7355880" cy="452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Session 3 – Components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504000" y="975960"/>
            <a:ext cx="9069840" cy="398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Chapter 4.1 to 4.5.6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+ Other Material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2"/>
          <p:cNvSpPr/>
          <p:nvPr/>
        </p:nvSpPr>
        <p:spPr>
          <a:xfrm>
            <a:off x="1169280" y="2881080"/>
            <a:ext cx="9070920" cy="12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274320" y="1920240"/>
            <a:ext cx="2376360" cy="14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RLC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Transient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Simulation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2377440" y="361800"/>
            <a:ext cx="7678440" cy="512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"/>
          <p:cNvSpPr/>
          <p:nvPr/>
        </p:nvSpPr>
        <p:spPr>
          <a:xfrm>
            <a:off x="1169280" y="2881080"/>
            <a:ext cx="9070920" cy="12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274320" y="1920240"/>
            <a:ext cx="2376360" cy="236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RLC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Frequency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And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Transient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Simulations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2614320" y="365760"/>
            <a:ext cx="7077240" cy="459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Simple Power Supply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65" name="" descr=""/>
          <p:cNvPicPr/>
          <p:nvPr/>
        </p:nvPicPr>
        <p:blipFill>
          <a:blip r:embed="rId1"/>
          <a:stretch/>
        </p:blipFill>
        <p:spPr>
          <a:xfrm>
            <a:off x="1843200" y="1326240"/>
            <a:ext cx="6392160" cy="328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229680" y="0"/>
            <a:ext cx="9553320" cy="11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Regulated Power Supply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917640" y="1001880"/>
            <a:ext cx="7950960" cy="457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" descr=""/>
          <p:cNvPicPr/>
          <p:nvPr/>
        </p:nvPicPr>
        <p:blipFill>
          <a:blip r:embed="rId1"/>
          <a:stretch/>
        </p:blipFill>
        <p:spPr>
          <a:xfrm>
            <a:off x="1002240" y="104400"/>
            <a:ext cx="6768360" cy="4178880"/>
          </a:xfrm>
          <a:prstGeom prst="rect">
            <a:avLst/>
          </a:prstGeom>
          <a:ln w="0">
            <a:noFill/>
          </a:ln>
        </p:spPr>
      </p:pic>
      <p:pic>
        <p:nvPicPr>
          <p:cNvPr id="369" name="" descr=""/>
          <p:cNvPicPr/>
          <p:nvPr/>
        </p:nvPicPr>
        <p:blipFill>
          <a:blip r:embed="rId2"/>
          <a:stretch/>
        </p:blipFill>
        <p:spPr>
          <a:xfrm>
            <a:off x="2834640" y="3856320"/>
            <a:ext cx="6937920" cy="181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" descr=""/>
          <p:cNvPicPr/>
          <p:nvPr/>
        </p:nvPicPr>
        <p:blipFill>
          <a:blip r:embed="rId1"/>
          <a:stretch/>
        </p:blipFill>
        <p:spPr>
          <a:xfrm>
            <a:off x="45720" y="-13320"/>
            <a:ext cx="100792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621720" y="18288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Alternating Current Sine Waves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3840480" y="1708920"/>
            <a:ext cx="402228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Radial rotates at  f  cycles per second to create a sine wave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1920240" y="2468880"/>
            <a:ext cx="1919160" cy="6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Imaginary axis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 j or i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4" name="CustomShape 4"/>
          <p:cNvSpPr/>
          <p:nvPr/>
        </p:nvSpPr>
        <p:spPr>
          <a:xfrm>
            <a:off x="6524280" y="3665160"/>
            <a:ext cx="7304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Real axis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75" name="" descr=""/>
          <p:cNvPicPr/>
          <p:nvPr/>
        </p:nvPicPr>
        <p:blipFill>
          <a:blip r:embed="rId1"/>
          <a:stretch/>
        </p:blipFill>
        <p:spPr>
          <a:xfrm>
            <a:off x="1004760" y="3132360"/>
            <a:ext cx="5342040" cy="1455840"/>
          </a:xfrm>
          <a:prstGeom prst="rect">
            <a:avLst/>
          </a:prstGeom>
          <a:ln w="0">
            <a:noFill/>
          </a:ln>
        </p:spPr>
      </p:pic>
      <p:pic>
        <p:nvPicPr>
          <p:cNvPr id="376" name="" descr=""/>
          <p:cNvPicPr/>
          <p:nvPr/>
        </p:nvPicPr>
        <p:blipFill>
          <a:blip r:embed="rId2"/>
          <a:stretch/>
        </p:blipFill>
        <p:spPr>
          <a:xfrm>
            <a:off x="4497480" y="2782800"/>
            <a:ext cx="108432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a14="http://schemas.microsoft.com/office/drawing/2010/main" Requires="a14">
          <p:sp>
            <p:nvSpPr>
              <p:cNvPr id="377" name="Formula 1"/>
              <p:cNvSpPr txBox="1"/>
              <p:nvPr/>
            </p:nvSpPr>
            <p:spPr>
              <a:xfrm>
                <a:off x="4685040" y="4564800"/>
                <a:ext cx="297720" cy="360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j</m:t>
                        </m:r>
                        <m:r>
                          <m:t xml:space="preserve">ω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2664000" y="696960"/>
            <a:ext cx="4761000" cy="428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504000" y="74160"/>
            <a:ext cx="9070920" cy="12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4000"/>
                </a:solidFill>
                <a:latin typeface="Arial"/>
                <a:ea typeface="DejaVu Sans"/>
              </a:rPr>
              <a:t>AC Representations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595440" y="1173600"/>
            <a:ext cx="470700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381" name="" descr=""/>
          <p:cNvPicPr/>
          <p:nvPr/>
        </p:nvPicPr>
        <p:blipFill>
          <a:blip r:embed="rId1"/>
          <a:srcRect l="55631" t="0" r="0" b="0"/>
          <a:stretch/>
        </p:blipFill>
        <p:spPr>
          <a:xfrm>
            <a:off x="2743200" y="2466000"/>
            <a:ext cx="2834280" cy="2379960"/>
          </a:xfrm>
          <a:prstGeom prst="rect">
            <a:avLst/>
          </a:prstGeom>
          <a:ln w="0">
            <a:noFill/>
          </a:ln>
        </p:spPr>
      </p:pic>
      <p:pic>
        <p:nvPicPr>
          <p:cNvPr id="382" name="" descr=""/>
          <p:cNvPicPr/>
          <p:nvPr/>
        </p:nvPicPr>
        <p:blipFill>
          <a:blip r:embed="rId2"/>
          <a:srcRect l="62218" t="0" r="0" b="0"/>
          <a:stretch/>
        </p:blipFill>
        <p:spPr>
          <a:xfrm>
            <a:off x="274320" y="2517120"/>
            <a:ext cx="2316240" cy="2379960"/>
          </a:xfrm>
          <a:prstGeom prst="rect">
            <a:avLst/>
          </a:prstGeom>
          <a:ln w="0">
            <a:noFill/>
          </a:ln>
        </p:spPr>
      </p:pic>
      <p:pic>
        <p:nvPicPr>
          <p:cNvPr id="383" name="" descr=""/>
          <p:cNvPicPr/>
          <p:nvPr/>
        </p:nvPicPr>
        <p:blipFill>
          <a:blip r:embed="rId3"/>
          <a:stretch/>
        </p:blipFill>
        <p:spPr>
          <a:xfrm>
            <a:off x="6532560" y="2466360"/>
            <a:ext cx="3132360" cy="2046600"/>
          </a:xfrm>
          <a:prstGeom prst="rect">
            <a:avLst/>
          </a:prstGeom>
          <a:ln w="0">
            <a:noFill/>
          </a:ln>
        </p:spPr>
      </p:pic>
      <p:sp>
        <p:nvSpPr>
          <p:cNvPr id="384" name="CustomShape 3"/>
          <p:cNvSpPr/>
          <p:nvPr/>
        </p:nvSpPr>
        <p:spPr>
          <a:xfrm>
            <a:off x="733680" y="1890720"/>
            <a:ext cx="13690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latin typeface="Arial"/>
              </a:rPr>
              <a:t>Vectors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5" name="CustomShape 4"/>
          <p:cNvSpPr/>
          <p:nvPr/>
        </p:nvSpPr>
        <p:spPr>
          <a:xfrm>
            <a:off x="3291840" y="1920240"/>
            <a:ext cx="193896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latin typeface="Arial"/>
              </a:rPr>
              <a:t>Polar Form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6" name="CustomShape 5"/>
          <p:cNvSpPr/>
          <p:nvPr/>
        </p:nvSpPr>
        <p:spPr>
          <a:xfrm>
            <a:off x="5965560" y="1494360"/>
            <a:ext cx="372672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58466"/>
                </a:solidFill>
                <a:latin typeface="Arial"/>
              </a:rPr>
              <a:t>Complex Numbers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58466"/>
                </a:solidFill>
                <a:latin typeface="Arial"/>
              </a:rPr>
              <a:t>      </a:t>
            </a:r>
            <a:r>
              <a:rPr b="0" lang="en-US" sz="2800" spc="-1" strike="noStrike">
                <a:solidFill>
                  <a:srgbClr val="158466"/>
                </a:solidFill>
                <a:latin typeface="Arial"/>
              </a:rPr>
              <a:t>(easy calculations)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" descr=""/>
          <p:cNvPicPr/>
          <p:nvPr/>
        </p:nvPicPr>
        <p:blipFill>
          <a:blip r:embed="rId1"/>
          <a:stretch/>
        </p:blipFill>
        <p:spPr>
          <a:xfrm>
            <a:off x="1143000" y="1043280"/>
            <a:ext cx="7818480" cy="2613600"/>
          </a:xfrm>
          <a:prstGeom prst="rect">
            <a:avLst/>
          </a:prstGeom>
          <a:ln w="0"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Calculate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 Impedance Match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89" name="Formula 2"/>
              <p:cNvSpPr txBox="1"/>
              <p:nvPr/>
            </p:nvSpPr>
            <p:spPr>
              <a:xfrm>
                <a:off x="4685040" y="2651040"/>
                <a:ext cx="718920" cy="358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90" name="Formula 3"/>
              <p:cNvSpPr txBox="1"/>
              <p:nvPr/>
            </p:nvSpPr>
            <p:spPr>
              <a:xfrm>
                <a:off x="4685040" y="2651040"/>
                <a:ext cx="718920" cy="358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91" name="Formula 4"/>
              <p:cNvSpPr txBox="1"/>
              <p:nvPr/>
            </p:nvSpPr>
            <p:spPr>
              <a:xfrm>
                <a:off x="4685040" y="2651040"/>
                <a:ext cx="718920" cy="358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392" name="" descr=""/>
          <p:cNvPicPr/>
          <p:nvPr/>
        </p:nvPicPr>
        <p:blipFill>
          <a:blip r:embed="rId2"/>
          <a:stretch/>
        </p:blipFill>
        <p:spPr>
          <a:xfrm>
            <a:off x="4114800" y="3467520"/>
            <a:ext cx="4296960" cy="165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503640" y="239400"/>
            <a:ext cx="9068400" cy="9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Instructor: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503640" y="1332720"/>
            <a:ext cx="9068400" cy="37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Phil Brunner – AE7OH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(was K9DTD, W6GOL)</a:t>
            </a:r>
            <a:endParaRPr b="0" lang="en-US" sz="24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ARRL HANDBOOK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for Radio Communications</a:t>
            </a:r>
            <a:endParaRPr b="0" lang="en-US" sz="2400" spc="-1" strike="noStrike">
              <a:latin typeface="Arial"/>
            </a:endParaRPr>
          </a:p>
          <a:p>
            <a:pPr lvl="3" marL="864000" indent="-215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127622"/>
                </a:solidFill>
                <a:latin typeface="Calibri"/>
                <a:ea typeface="Noto Sans CJK SC"/>
              </a:rPr>
              <a:t>– </a:t>
            </a:r>
            <a:r>
              <a:rPr b="0" lang="en-US" sz="3200" spc="-1" strike="noStrike">
                <a:solidFill>
                  <a:srgbClr val="127622"/>
                </a:solidFill>
                <a:latin typeface="Calibri"/>
                <a:ea typeface="Noto Sans CJK SC"/>
              </a:rPr>
              <a:t>(Reference for detailed information)</a:t>
            </a:r>
            <a:endParaRPr b="0" lang="en-US" sz="32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Q &amp; A via Chat or at the end of each hour</a:t>
            </a:r>
            <a:endParaRPr b="0" lang="en-US" sz="32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Email questions to: 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ea typeface="Noto Sans CJK SC"/>
                <a:hlinkClick r:id="rId1"/>
              </a:rPr>
              <a:t>phil.brunner@gmail.com</a:t>
            </a:r>
            <a:endParaRPr b="0" lang="en-US" sz="32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Viewgraphs are at 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ea typeface="Noto Sans CJK SC"/>
                <a:hlinkClick r:id="rId2"/>
              </a:rPr>
              <a:t>HamRadioEdu.com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13" name="Picture 3_0" descr="NADXA Logo Color 3x3x300.jpg"/>
          <p:cNvPicPr/>
          <p:nvPr/>
        </p:nvPicPr>
        <p:blipFill>
          <a:blip r:embed="rId3"/>
          <a:stretch/>
        </p:blipFill>
        <p:spPr>
          <a:xfrm>
            <a:off x="8651880" y="326880"/>
            <a:ext cx="752040" cy="56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Impedance Match Calc Spreadsheet</a:t>
            </a:r>
            <a:br/>
            <a:r>
              <a:rPr b="0" lang="en-US" sz="1800" spc="-1" strike="noStrike">
                <a:solidFill>
                  <a:srgbClr val="c9211e"/>
                </a:solidFill>
                <a:latin typeface="Arial"/>
                <a:ea typeface="DejaVu Sans"/>
              </a:rPr>
              <a:t>(See Figure 24.4 in Antenna Book)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1"/>
          <a:stretch/>
        </p:blipFill>
        <p:spPr>
          <a:xfrm>
            <a:off x="751680" y="1171800"/>
            <a:ext cx="8503560" cy="3582720"/>
          </a:xfrm>
          <a:prstGeom prst="rect">
            <a:avLst/>
          </a:prstGeom>
          <a:ln w="0">
            <a:noFill/>
          </a:ln>
        </p:spPr>
      </p:pic>
      <p:pic>
        <p:nvPicPr>
          <p:cNvPr id="395" name="" descr=""/>
          <p:cNvPicPr/>
          <p:nvPr/>
        </p:nvPicPr>
        <p:blipFill>
          <a:blip r:embed="rId2"/>
          <a:stretch/>
        </p:blipFill>
        <p:spPr>
          <a:xfrm>
            <a:off x="1100160" y="4846320"/>
            <a:ext cx="7952040" cy="63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Excel or CALC Complex Functions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97" name="" descr=""/>
          <p:cNvPicPr/>
          <p:nvPr/>
        </p:nvPicPr>
        <p:blipFill>
          <a:blip r:embed="rId1"/>
          <a:stretch/>
        </p:blipFill>
        <p:spPr>
          <a:xfrm>
            <a:off x="504000" y="1495800"/>
            <a:ext cx="9070920" cy="294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DejaVu Sans"/>
              </a:rPr>
              <a:t>Adjustments for Component Q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504000" y="1326600"/>
            <a:ext cx="9070920" cy="187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Match adjusted 5-Ohm Antenna to 38 ohms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Ant. Book assumed Q-values for components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Added Q-Resistors yield 50 ohms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00" name="" descr=""/>
          <p:cNvPicPr/>
          <p:nvPr/>
        </p:nvPicPr>
        <p:blipFill>
          <a:blip r:embed="rId1"/>
          <a:stretch/>
        </p:blipFill>
        <p:spPr>
          <a:xfrm>
            <a:off x="731520" y="3115080"/>
            <a:ext cx="8066160" cy="237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" descr=""/>
          <p:cNvPicPr/>
          <p:nvPr/>
        </p:nvPicPr>
        <p:blipFill>
          <a:blip r:embed="rId1"/>
          <a:stretch/>
        </p:blipFill>
        <p:spPr>
          <a:xfrm>
            <a:off x="2010600" y="203400"/>
            <a:ext cx="7863120" cy="5439960"/>
          </a:xfrm>
          <a:prstGeom prst="rect">
            <a:avLst/>
          </a:prstGeom>
          <a:ln w="0">
            <a:noFill/>
          </a:ln>
        </p:spPr>
      </p:pic>
      <p:sp>
        <p:nvSpPr>
          <p:cNvPr id="402" name="CustomShape 1"/>
          <p:cNvSpPr/>
          <p:nvPr/>
        </p:nvSpPr>
        <p:spPr>
          <a:xfrm>
            <a:off x="206640" y="699840"/>
            <a:ext cx="1770840" cy="6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Match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57560" y="2651760"/>
            <a:ext cx="2193480" cy="18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a6099"/>
                </a:solidFill>
                <a:latin typeface="Arial"/>
                <a:ea typeface="DejaVu Sans"/>
              </a:rPr>
              <a:t>Input voltage: 100V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c9211e"/>
                </a:solidFill>
                <a:latin typeface="Arial"/>
                <a:ea typeface="DejaVu Sans"/>
              </a:rPr>
              <a:t>But peak voltages across tuner elements are 1000V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High RF Tuner Voltages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365760" y="1100520"/>
            <a:ext cx="585108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High Voltage in tuner elements</a:t>
            </a:r>
            <a:endParaRPr b="0" lang="en-US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100 volts peak source</a:t>
            </a:r>
            <a:endParaRPr b="0" lang="en-US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1000 volts peak across components</a:t>
            </a:r>
            <a:endParaRPr b="0" lang="en-US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Arcing and RF burns potential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Solutions include better antenna design</a:t>
            </a:r>
            <a:endParaRPr b="0" lang="en-US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e.g.,  a Balun can help match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406" name="" descr=""/>
          <p:cNvPicPr/>
          <p:nvPr/>
        </p:nvPicPr>
        <p:blipFill>
          <a:blip r:embed="rId1"/>
          <a:stretch/>
        </p:blipFill>
        <p:spPr>
          <a:xfrm>
            <a:off x="7002720" y="1050120"/>
            <a:ext cx="3015720" cy="2832840"/>
          </a:xfrm>
          <a:prstGeom prst="rect">
            <a:avLst/>
          </a:prstGeom>
          <a:ln w="0">
            <a:noFill/>
          </a:ln>
        </p:spPr>
      </p:pic>
      <p:sp>
        <p:nvSpPr>
          <p:cNvPr id="407" name="CustomShape 3"/>
          <p:cNvSpPr/>
          <p:nvPr/>
        </p:nvSpPr>
        <p:spPr>
          <a:xfrm>
            <a:off x="4735440" y="4398480"/>
            <a:ext cx="2833560" cy="8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127622"/>
                </a:solidFill>
                <a:latin typeface="Arial"/>
                <a:ea typeface="DejaVu Sans"/>
              </a:rPr>
              <a:t>Example: 5:1 transformer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127622"/>
                </a:solidFill>
                <a:latin typeface="Arial"/>
                <a:ea typeface="DejaVu Sans"/>
              </a:rPr>
              <a:t>Matches 50 ohm coax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127622"/>
                </a:solidFill>
                <a:latin typeface="Arial"/>
                <a:ea typeface="DejaVu Sans"/>
              </a:rPr>
              <a:t>To 300 ohm antenna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2"/>
          <a:stretch/>
        </p:blipFill>
        <p:spPr>
          <a:xfrm>
            <a:off x="7680960" y="3830760"/>
            <a:ext cx="1750680" cy="1855440"/>
          </a:xfrm>
          <a:prstGeom prst="rect">
            <a:avLst/>
          </a:prstGeom>
          <a:ln w="0">
            <a:noFill/>
          </a:ln>
        </p:spPr>
      </p:pic>
      <p:sp>
        <p:nvSpPr>
          <p:cNvPr id="409" name="CustomShape 4"/>
          <p:cNvSpPr/>
          <p:nvPr/>
        </p:nvSpPr>
        <p:spPr>
          <a:xfrm>
            <a:off x="7637760" y="4572000"/>
            <a:ext cx="547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127622"/>
                </a:solidFill>
                <a:latin typeface="Arial"/>
                <a:ea typeface="DejaVu Sans"/>
              </a:rPr>
              <a:t>50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0" name="CustomShape 5"/>
          <p:cNvSpPr/>
          <p:nvPr/>
        </p:nvSpPr>
        <p:spPr>
          <a:xfrm>
            <a:off x="9052560" y="4572000"/>
            <a:ext cx="821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127622"/>
                </a:solidFill>
                <a:latin typeface="Arial"/>
                <a:ea typeface="DejaVu Sans"/>
              </a:rPr>
              <a:t>300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094040" y="851400"/>
            <a:ext cx="6031800" cy="241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2"/>
          <p:cNvSpPr/>
          <p:nvPr/>
        </p:nvSpPr>
        <p:spPr>
          <a:xfrm>
            <a:off x="10934640" y="5964840"/>
            <a:ext cx="547920" cy="5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fld id="{D1DEF187-C744-4006-937C-6131646F9183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413" name="Picture 9_2" descr="Graphical user interface, text&#10;&#10;Description automatically generated"/>
          <p:cNvPicPr/>
          <p:nvPr/>
        </p:nvPicPr>
        <p:blipFill>
          <a:blip r:embed="rId1"/>
          <a:stretch/>
        </p:blipFill>
        <p:spPr>
          <a:xfrm>
            <a:off x="381600" y="72720"/>
            <a:ext cx="8471880" cy="2968200"/>
          </a:xfrm>
          <a:prstGeom prst="rect">
            <a:avLst/>
          </a:prstGeom>
          <a:ln w="0">
            <a:noFill/>
          </a:ln>
        </p:spPr>
      </p:pic>
      <p:pic>
        <p:nvPicPr>
          <p:cNvPr id="414" name="Picture 10_2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10894680" y="5519520"/>
            <a:ext cx="601920" cy="746280"/>
          </a:xfrm>
          <a:prstGeom prst="rect">
            <a:avLst/>
          </a:prstGeom>
          <a:ln w="0">
            <a:noFill/>
          </a:ln>
        </p:spPr>
      </p:pic>
      <p:sp>
        <p:nvSpPr>
          <p:cNvPr id="415" name="CustomShape 3"/>
          <p:cNvSpPr/>
          <p:nvPr/>
        </p:nvSpPr>
        <p:spPr>
          <a:xfrm>
            <a:off x="1966680" y="1688400"/>
            <a:ext cx="7785720" cy="423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c00000"/>
                </a:solidFill>
                <a:latin typeface="Calibri"/>
                <a:ea typeface="DejaVu Sans"/>
              </a:rPr>
              <a:t>Questions?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You may email questions later to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phil.brunner@gmail.com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365760" y="182880"/>
            <a:ext cx="164556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SDR -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Software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Defined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Radio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457560" y="2651760"/>
            <a:ext cx="2193480" cy="18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3"/>
          <p:cNvSpPr/>
          <p:nvPr/>
        </p:nvSpPr>
        <p:spPr>
          <a:xfrm>
            <a:off x="634680" y="4792680"/>
            <a:ext cx="512568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GQRX (Linux, etc.) 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https://gqrx.dk/download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SDR# (Windows)    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https://airspy.com/download/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19" name="" descr=""/>
          <p:cNvPicPr/>
          <p:nvPr/>
        </p:nvPicPr>
        <p:blipFill>
          <a:blip r:embed="rId3"/>
          <a:stretch/>
        </p:blipFill>
        <p:spPr>
          <a:xfrm>
            <a:off x="2651760" y="182880"/>
            <a:ext cx="7242480" cy="4672800"/>
          </a:xfrm>
          <a:prstGeom prst="rect">
            <a:avLst/>
          </a:prstGeom>
          <a:ln w="0">
            <a:noFill/>
          </a:ln>
        </p:spPr>
      </p:pic>
      <p:pic>
        <p:nvPicPr>
          <p:cNvPr id="420" name="" descr=""/>
          <p:cNvPicPr/>
          <p:nvPr/>
        </p:nvPicPr>
        <p:blipFill>
          <a:blip r:embed="rId4"/>
          <a:stretch/>
        </p:blipFill>
        <p:spPr>
          <a:xfrm>
            <a:off x="182880" y="3017520"/>
            <a:ext cx="3447360" cy="124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Chapter 4 – Components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731520" y="1280160"/>
            <a:ext cx="9069840" cy="398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The World of electronics is changing rapidly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	</a:t>
            </a:r>
            <a:endParaRPr b="0" lang="en-US" sz="32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oto Sans CJK SC"/>
              </a:rPr>
              <a:t>Landlines replaced by Cell Phone, Zoom, Skype</a:t>
            </a:r>
            <a:endParaRPr b="0" lang="en-US" sz="24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oto Sans CJK SC"/>
              </a:rPr>
              <a:t>Vacuum Tubes Disappearing – (Light Bulbs, CRTs, Radio Tubes)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Computers and DSPs are replacing individual components and units (e.g., Modems)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We will concentrate on characteristics and skip the details!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Components Characteristics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962640" y="1188720"/>
            <a:ext cx="8363160" cy="420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Practical Resistors, Capacitors and Inductors</a:t>
            </a:r>
            <a:endParaRPr b="0" lang="en-US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Transformers</a:t>
            </a:r>
            <a:endParaRPr b="0" lang="en-US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Semiconductors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Circuit Simulation and AnalysisTools</a:t>
            </a:r>
            <a:endParaRPr b="0" lang="en-US" sz="2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Examples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Resistors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8000"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Wire size suitable for max current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Resistance usually increases with temperature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Component Resistors</a:t>
            </a:r>
            <a:endParaRPr b="0" lang="en-US" sz="3200" spc="-1" strike="noStrike">
              <a:latin typeface="Arial"/>
            </a:endParaRPr>
          </a:p>
          <a:p>
            <a:pPr lvl="3" marL="864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Carbon, Metal-oxide</a:t>
            </a:r>
            <a:endParaRPr b="0" lang="en-US" sz="3200" spc="-1" strike="noStrike">
              <a:latin typeface="Arial"/>
            </a:endParaRPr>
          </a:p>
          <a:p>
            <a:pPr lvl="3" marL="864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Wirewound- low-frequency due to inductance</a:t>
            </a:r>
            <a:endParaRPr b="0" lang="en-US" sz="3200" spc="-1" strike="noStrike">
              <a:latin typeface="Arial"/>
            </a:endParaRPr>
          </a:p>
          <a:p>
            <a:pPr lvl="3" marL="864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Metal-film, Carbon-film – deposit on insulating substrate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Power rating and temperature stability are considerations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Tolerance often unimportant – 20%, 10%, 5%, 1%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Potentiometers – variable resistors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5290560" y="2332080"/>
            <a:ext cx="4675320" cy="2513160"/>
          </a:xfrm>
          <a:prstGeom prst="rect">
            <a:avLst/>
          </a:prstGeom>
          <a:ln w="0"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5394960" y="456120"/>
            <a:ext cx="468468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  <a:ea typeface="DejaVu Sans"/>
              </a:rPr>
              <a:t>Resistors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22" name="" descr=""/>
          <p:cNvPicPr/>
          <p:nvPr/>
        </p:nvPicPr>
        <p:blipFill>
          <a:blip r:embed="rId2"/>
          <a:stretch/>
        </p:blipFill>
        <p:spPr>
          <a:xfrm>
            <a:off x="91440" y="115920"/>
            <a:ext cx="4789800" cy="540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Capacitors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2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Ideally blocks DC, no leakage, no energy loss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Tolerance and temperature coefficient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Voltage rating and breakdown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Frequency, resistance, leakage, inductance considerations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Ceramic, plastic film, mica, electrolytic, air-variable, vacuum 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Electrolytics are high capacity and polarized - low frequency filtering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-18360" y="116280"/>
            <a:ext cx="559512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Capacitors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7" name="" descr=""/>
          <p:cNvPicPr/>
          <p:nvPr/>
        </p:nvPicPr>
        <p:blipFill>
          <a:blip r:embed="rId1"/>
          <a:stretch/>
        </p:blipFill>
        <p:spPr>
          <a:xfrm>
            <a:off x="6042960" y="182880"/>
            <a:ext cx="3922920" cy="5094360"/>
          </a:xfrm>
          <a:prstGeom prst="rect">
            <a:avLst/>
          </a:prstGeom>
          <a:ln w="0">
            <a:noFill/>
          </a:ln>
        </p:spPr>
      </p:pic>
      <p:pic>
        <p:nvPicPr>
          <p:cNvPr id="328" name="" descr=""/>
          <p:cNvPicPr/>
          <p:nvPr/>
        </p:nvPicPr>
        <p:blipFill>
          <a:blip r:embed="rId2"/>
          <a:stretch/>
        </p:blipFill>
        <p:spPr>
          <a:xfrm>
            <a:off x="143640" y="1645920"/>
            <a:ext cx="5707440" cy="306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Application>LibreOffice/7.0.6.2$Linux_X86_64 LibreOffice_project/144abb84a525d8e30c9dbbefa69cbbf2d8d4ae3b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2021-05-12T00:13:23Z</dcterms:created>
  <dc:creator/>
  <dc:description/>
  <dc:language>en-US</dc:language>
  <cp:lastModifiedBy/>
  <cp:lastPrinted>2021-05-24T10:04:48Z</cp:lastPrinted>
  <dcterms:modified xsi:type="dcterms:W3CDTF">2021-06-03T14:38:28Z</dcterms:modified>
  <cp:revision>125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